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60" r:id="rId3"/>
    <p:sldId id="257" r:id="rId4"/>
    <p:sldId id="258" r:id="rId5"/>
    <p:sldId id="259" r:id="rId6"/>
    <p:sldId id="261" r:id="rId7"/>
    <p:sldId id="266" r:id="rId8"/>
    <p:sldId id="269" r:id="rId9"/>
    <p:sldId id="268" r:id="rId10"/>
    <p:sldId id="265" r:id="rId11"/>
    <p:sldId id="263" r:id="rId12"/>
    <p:sldId id="264" r:id="rId13"/>
    <p:sldId id="267" r:id="rId14"/>
    <p:sldId id="271" r:id="rId15"/>
    <p:sldId id="278" r:id="rId16"/>
    <p:sldId id="276" r:id="rId17"/>
    <p:sldId id="272" r:id="rId18"/>
    <p:sldId id="282" r:id="rId19"/>
    <p:sldId id="279" r:id="rId20"/>
    <p:sldId id="280" r:id="rId21"/>
    <p:sldId id="274" r:id="rId22"/>
    <p:sldId id="283" r:id="rId23"/>
    <p:sldId id="284" r:id="rId24"/>
    <p:sldId id="275" r:id="rId25"/>
    <p:sldId id="287" r:id="rId26"/>
    <p:sldId id="288" r:id="rId27"/>
    <p:sldId id="285" r:id="rId28"/>
    <p:sldId id="286" r:id="rId29"/>
    <p:sldId id="270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B9AD0B5-BAA0-4391-9A74-B9D08A219EA8}">
          <p14:sldIdLst>
            <p14:sldId id="256"/>
            <p14:sldId id="260"/>
            <p14:sldId id="257"/>
            <p14:sldId id="258"/>
            <p14:sldId id="259"/>
            <p14:sldId id="261"/>
            <p14:sldId id="266"/>
            <p14:sldId id="269"/>
            <p14:sldId id="268"/>
            <p14:sldId id="265"/>
            <p14:sldId id="263"/>
            <p14:sldId id="264"/>
            <p14:sldId id="267"/>
            <p14:sldId id="271"/>
            <p14:sldId id="278"/>
            <p14:sldId id="276"/>
            <p14:sldId id="272"/>
            <p14:sldId id="282"/>
            <p14:sldId id="279"/>
            <p14:sldId id="280"/>
            <p14:sldId id="274"/>
            <p14:sldId id="283"/>
            <p14:sldId id="284"/>
            <p14:sldId id="275"/>
            <p14:sldId id="287"/>
            <p14:sldId id="288"/>
            <p14:sldId id="285"/>
            <p14:sldId id="286"/>
            <p14:sldId id="270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21" autoAdjust="0"/>
    <p:restoredTop sz="94660"/>
  </p:normalViewPr>
  <p:slideViewPr>
    <p:cSldViewPr snapToGrid="0">
      <p:cViewPr>
        <p:scale>
          <a:sx n="100" d="100"/>
          <a:sy n="100" d="100"/>
        </p:scale>
        <p:origin x="72" y="2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jpeg>
</file>

<file path=ppt/media/image10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3.png>
</file>

<file path=ppt/media/image24.png>
</file>

<file path=ppt/media/image26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5BC7DF-58BE-40C5-B7D3-902DDA6A3EEA}" type="datetimeFigureOut">
              <a:rPr lang="en-US" smtClean="0"/>
              <a:t>10/29/2019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075425-6465-4996-B89C-96326D0FFD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780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3565B-930B-4AFF-9D61-111D48D70E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237AAE-37D0-4C1B-B89E-BA2EC0ED49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8BC033-7610-488F-8115-3F95C0101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F8C992-ABC0-4408-BC98-F9F68B599AFD}" type="datetime1">
              <a:rPr lang="en-US" smtClean="0"/>
              <a:t>10/29/2019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9C963A-6C32-4D57-912F-2CA13AFDA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1BF43-A6D2-4A2A-A461-2A1D10931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189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1B5D1-8A36-4302-84A8-C50DA2B09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E1DCE8-BE96-4F9F-BFAD-603756D265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936AB4-09A0-4725-8DB2-19569918B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51C14-75D7-49B3-AAC2-AB9D209AFA36}" type="datetime1">
              <a:rPr lang="en-US" smtClean="0"/>
              <a:t>10/29/2019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D8C67-07A7-4741-ACCF-4EC7C06CB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B7063-1C3B-414C-B389-EE7401D33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8791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9B22B0-B973-43F8-843F-FB2EACE9DF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87F743-472D-4139-AD89-8380EA5FC8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D48C71-27E0-4B48-A328-83AF8A8E7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942716-2F11-4E01-9F7F-E452E437FEE3}" type="datetime1">
              <a:rPr lang="en-US" smtClean="0"/>
              <a:t>10/29/2019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492CF5-0F15-4DC2-B8EC-79289495B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6F14A0-6406-4847-873B-F4969F506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654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A4C38-441C-4E8E-9AF8-C4D1C8F3F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4E34BA-8664-47F4-A892-988BE6A10D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8FC532-F223-4062-961C-34B62178E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3BD53-99D6-42C6-88F9-B0A75B06E569}" type="datetime1">
              <a:rPr lang="en-US" smtClean="0"/>
              <a:t>10/29/2019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D4B764-9D9A-43BC-9208-1196A285E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A0579-C031-46C3-ABDB-D99E3AF8F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039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858EE-C40D-4B09-B576-615746CAE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CAB519-4F1A-4D78-BF10-3B3E8FACBD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4636C-DB37-447F-BE94-72753CFC9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A3E9F-12A2-4E1D-8959-28A8C3A4C046}" type="datetime1">
              <a:rPr lang="en-US" smtClean="0"/>
              <a:t>10/29/2019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4BD104-CDAA-4E70-9494-8F6680248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9678F1-B585-4823-8953-AA14D407B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7410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358ED-2F1E-4F1E-82EF-BE054E4CD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3B411-9B45-4085-896A-D615CDABB9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E0DD1C-194F-427C-B4B3-0EA4017983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3C15F1-4E83-40F4-8D34-A129A6EF6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4D128-2A18-44CA-B86E-2F01D567225D}" type="datetime1">
              <a:rPr lang="en-US" smtClean="0"/>
              <a:t>10/29/2019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0DE9BB-DC68-47CC-865F-0AF89FAB3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7A9DF3-1788-4230-B58B-33586F735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15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12AE3-54ED-41CB-9942-C346FCBE1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29F531-EC6E-4CAC-8D58-88C424EA35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B95C05-0EB9-4960-A59B-0F7AD2D966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739DBE-04A6-4340-8F5A-C297A0A3A9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53C3A9-19B0-4DC6-898D-C36A712A05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571CAB-AF25-4C71-BDC3-97354AA73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968C7-E99A-4E9F-9D96-14EC65CE2C0E}" type="datetime1">
              <a:rPr lang="en-US" smtClean="0"/>
              <a:t>10/29/2019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6EC263-7FDB-4FC1-B469-E7155B5E44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88B23D-72BC-419E-830E-340FE6747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434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AEFE4-4ABC-49F2-A032-BDCC6F2C6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CA3817-90D6-4E71-8B5F-2E1834357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7EE95D-765D-4304-820E-B078B61779AC}" type="datetime1">
              <a:rPr lang="en-US" smtClean="0"/>
              <a:t>10/29/2019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3BCEA9-25CB-4FAB-B576-449C481AF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DA43FF1-5E2B-4F4B-8EB0-E32116CB6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81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87C13E-D94A-4030-85BA-163F44C13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D915E-A062-4AAA-A084-9BCE21E8F5FA}" type="datetime1">
              <a:rPr lang="en-US" smtClean="0"/>
              <a:t>10/29/2019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CFDA59-3755-44D7-9165-912C85B61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B0327D-19D7-4A02-B52F-5C227A0E0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459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5C69E-4719-479A-AE23-E6BD9D7D5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195532-9457-4FD8-B69C-0627E04455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6C8C17-D5BB-44DD-8E1D-1D71686267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B0F181-55FF-4B71-BF8C-E99E3B15C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12A81-1BFC-4A46-B080-429FC5153273}" type="datetime1">
              <a:rPr lang="en-US" smtClean="0"/>
              <a:t>10/29/2019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D57086-FE63-461B-8160-AA3CE2E68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45B891-3085-40E4-A4FA-4CFB18D83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620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1362F-DCE3-4739-8808-5241F9F2C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DECB2F-76B1-4E51-AB43-9AF74C27BB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EAC78D-B885-4C93-8180-502A15AD0A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699EEC-C6BA-4D5A-AD94-47662AFA2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2C400-2173-4B20-8EC7-1A2520315306}" type="datetime1">
              <a:rPr lang="en-US" smtClean="0"/>
              <a:t>10/29/2019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D9EB13-FF5E-4C9C-AD28-0B81AA9CD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2AA072-FBAD-4D47-AC63-22C5819C4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427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44D1C3-ED71-4DF3-BCC4-204E1C8DB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9FA221-6287-43EF-8288-8C751BA021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5B38E6-1661-4159-85A4-DB765745A5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569ED8-7A78-45F4-83F6-4344697111C9}" type="datetime1">
              <a:rPr lang="en-US" smtClean="0"/>
              <a:t>10/29/2019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80C61-851E-4DDD-BBA4-ED01662E36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FDCDB-7374-4C87-94A2-6AD7039FAC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7225B2-94F0-4991-B2C0-F5882FA0BC17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Picture 2" descr="Image result for iu logo">
            <a:extLst>
              <a:ext uri="{FF2B5EF4-FFF2-40B4-BE49-F238E27FC236}">
                <a16:creationId xmlns:a16="http://schemas.microsoft.com/office/drawing/2014/main" id="{04E35711-81FF-44CF-AC3F-53779BC66CC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0668" y="55563"/>
            <a:ext cx="881332" cy="881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4807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8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5.jpeg"/><Relationship Id="rId4" Type="http://schemas.openxmlformats.org/officeDocument/2006/relationships/image" Target="../media/image16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10BCE-93CF-430B-8B82-262C33F9CD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C00000"/>
                </a:solidFill>
              </a:rPr>
              <a:t>FPGA Bitstream Security:</a:t>
            </a:r>
            <a:br>
              <a:rPr lang="en-US" b="1" dirty="0">
                <a:solidFill>
                  <a:srgbClr val="C00000"/>
                </a:solidFill>
              </a:rPr>
            </a:br>
            <a:r>
              <a:rPr lang="en-US" b="1" dirty="0">
                <a:solidFill>
                  <a:srgbClr val="C00000"/>
                </a:solidFill>
              </a:rPr>
              <a:t>A Day in the Life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D3535C-5324-4445-85AB-BE10BD9624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9532" y="4273420"/>
            <a:ext cx="10168467" cy="1941114"/>
          </a:xfrm>
        </p:spPr>
        <p:txBody>
          <a:bodyPr>
            <a:normAutofit fontScale="85000" lnSpcReduction="10000"/>
          </a:bodyPr>
          <a:lstStyle/>
          <a:p>
            <a:pPr algn="l"/>
            <a:r>
              <a:rPr lang="en-US" baseline="30000" dirty="0"/>
              <a:t>1</a:t>
            </a:r>
            <a:r>
              <a:rPr lang="en-US" dirty="0"/>
              <a:t>Adam Duncan, </a:t>
            </a:r>
            <a:r>
              <a:rPr lang="en-US" baseline="30000" dirty="0"/>
              <a:t>2</a:t>
            </a:r>
            <a:r>
              <a:rPr lang="en-US" dirty="0"/>
              <a:t>Fahim Rahman, </a:t>
            </a:r>
            <a:r>
              <a:rPr lang="en-US" baseline="30000" dirty="0"/>
              <a:t>1</a:t>
            </a:r>
            <a:r>
              <a:rPr lang="en-US" dirty="0"/>
              <a:t>Andrew </a:t>
            </a:r>
            <a:r>
              <a:rPr lang="en-US" dirty="0" err="1"/>
              <a:t>Lukefahr</a:t>
            </a:r>
            <a:r>
              <a:rPr lang="en-US" dirty="0"/>
              <a:t>, </a:t>
            </a:r>
            <a:r>
              <a:rPr lang="en-US" baseline="30000" dirty="0"/>
              <a:t>2</a:t>
            </a:r>
            <a:r>
              <a:rPr lang="en-US" dirty="0"/>
              <a:t>Farimah </a:t>
            </a:r>
            <a:r>
              <a:rPr lang="en-US" dirty="0" err="1"/>
              <a:t>Faramandi</a:t>
            </a:r>
            <a:r>
              <a:rPr lang="en-US" dirty="0"/>
              <a:t>, </a:t>
            </a:r>
            <a:r>
              <a:rPr lang="en-US" baseline="30000" dirty="0"/>
              <a:t>2</a:t>
            </a:r>
            <a:r>
              <a:rPr lang="en-US" dirty="0"/>
              <a:t>Mark </a:t>
            </a:r>
            <a:r>
              <a:rPr lang="en-US" dirty="0" err="1"/>
              <a:t>Tehranipoor</a:t>
            </a:r>
            <a:r>
              <a:rPr lang="en-US" dirty="0"/>
              <a:t> </a:t>
            </a:r>
          </a:p>
          <a:p>
            <a:pPr algn="l"/>
            <a:r>
              <a:rPr lang="en-US" i="1" u="sng" dirty="0">
                <a:solidFill>
                  <a:srgbClr val="0070C0"/>
                </a:solidFill>
              </a:rPr>
              <a:t>adamdunc@iu.edu</a:t>
            </a:r>
          </a:p>
          <a:p>
            <a:pPr algn="l"/>
            <a:endParaRPr lang="en-US" dirty="0"/>
          </a:p>
          <a:p>
            <a:pPr algn="l"/>
            <a:r>
              <a:rPr lang="en-US" baseline="30000" dirty="0"/>
              <a:t>1</a:t>
            </a:r>
            <a:r>
              <a:rPr lang="en-US" dirty="0"/>
              <a:t>Indiana University</a:t>
            </a:r>
          </a:p>
          <a:p>
            <a:pPr algn="l"/>
            <a:r>
              <a:rPr lang="en-US" baseline="30000" dirty="0"/>
              <a:t>2</a:t>
            </a:r>
            <a:r>
              <a:rPr lang="en-US" dirty="0"/>
              <a:t>University of Florida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EC1B0F-F832-407D-96DE-2185CA1C5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1395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ACE02-BD4A-4E64-AE27-B69CBD1AD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Bitstream-Generation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93CA661-981A-45DE-B063-C74110A867B0}"/>
              </a:ext>
            </a:extLst>
          </p:cNvPr>
          <p:cNvCxnSpPr>
            <a:cxnSpLocks/>
          </p:cNvCxnSpPr>
          <p:nvPr/>
        </p:nvCxnSpPr>
        <p:spPr>
          <a:xfrm>
            <a:off x="1264691" y="4402960"/>
            <a:ext cx="0" cy="1583755"/>
          </a:xfrm>
          <a:prstGeom prst="straightConnector1">
            <a:avLst/>
          </a:prstGeom>
          <a:ln w="508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B645E59-044B-4E74-A9ED-369EC0C3C2F8}"/>
              </a:ext>
            </a:extLst>
          </p:cNvPr>
          <p:cNvSpPr/>
          <p:nvPr/>
        </p:nvSpPr>
        <p:spPr>
          <a:xfrm>
            <a:off x="4214128" y="1960175"/>
            <a:ext cx="131604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Integrator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54337B0-3091-4E81-9D0B-D4ED86ADAB69}"/>
              </a:ext>
            </a:extLst>
          </p:cNvPr>
          <p:cNvSpPr/>
          <p:nvPr/>
        </p:nvSpPr>
        <p:spPr>
          <a:xfrm>
            <a:off x="6812708" y="1941768"/>
            <a:ext cx="147427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Programmer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B952E68-8436-4F9C-83B5-17E23ED8C8D3}"/>
              </a:ext>
            </a:extLst>
          </p:cNvPr>
          <p:cNvSpPr/>
          <p:nvPr/>
        </p:nvSpPr>
        <p:spPr>
          <a:xfrm>
            <a:off x="8833565" y="1928085"/>
            <a:ext cx="988015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In-Field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28F28FE-2F84-4AAC-BD21-80F4310ED5A5}"/>
              </a:ext>
            </a:extLst>
          </p:cNvPr>
          <p:cNvSpPr/>
          <p:nvPr/>
        </p:nvSpPr>
        <p:spPr>
          <a:xfrm>
            <a:off x="2507680" y="1914111"/>
            <a:ext cx="1706448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19AA2D70-5FD0-417C-8D9A-1741BE99C7A4}"/>
              </a:ext>
            </a:extLst>
          </p:cNvPr>
          <p:cNvSpPr/>
          <p:nvPr/>
        </p:nvSpPr>
        <p:spPr>
          <a:xfrm>
            <a:off x="5545953" y="2172332"/>
            <a:ext cx="1266756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5DC480C-8F9D-4FD6-BDC2-7A989628FA0D}"/>
              </a:ext>
            </a:extLst>
          </p:cNvPr>
          <p:cNvSpPr/>
          <p:nvPr/>
        </p:nvSpPr>
        <p:spPr>
          <a:xfrm>
            <a:off x="8302762" y="2177471"/>
            <a:ext cx="560253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4B69A63E-52CE-4E65-8A70-E5A3FDE5E695}"/>
              </a:ext>
            </a:extLst>
          </p:cNvPr>
          <p:cNvSpPr/>
          <p:nvPr/>
        </p:nvSpPr>
        <p:spPr>
          <a:xfrm>
            <a:off x="9813776" y="2172332"/>
            <a:ext cx="571583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17A45E12-97DD-491B-B123-B5ABF095B9E6}"/>
              </a:ext>
            </a:extLst>
          </p:cNvPr>
          <p:cNvSpPr/>
          <p:nvPr/>
        </p:nvSpPr>
        <p:spPr>
          <a:xfrm>
            <a:off x="1214421" y="3766491"/>
            <a:ext cx="1316042" cy="655723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Bitstream-Generation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C10CC51-A5B8-4104-9696-B18D65869CFD}"/>
              </a:ext>
            </a:extLst>
          </p:cNvPr>
          <p:cNvCxnSpPr>
            <a:cxnSpLocks/>
          </p:cNvCxnSpPr>
          <p:nvPr/>
        </p:nvCxnSpPr>
        <p:spPr>
          <a:xfrm>
            <a:off x="1773122" y="2820789"/>
            <a:ext cx="0" cy="92894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2032268-614E-4C5E-86C4-BA171015DEFA}"/>
              </a:ext>
            </a:extLst>
          </p:cNvPr>
          <p:cNvSpPr/>
          <p:nvPr/>
        </p:nvSpPr>
        <p:spPr>
          <a:xfrm>
            <a:off x="10401343" y="1941768"/>
            <a:ext cx="157615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Recycler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(E-Waste)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54E01EF-D543-4776-ACD2-0DB781B0B02C}"/>
              </a:ext>
            </a:extLst>
          </p:cNvPr>
          <p:cNvSpPr/>
          <p:nvPr/>
        </p:nvSpPr>
        <p:spPr>
          <a:xfrm>
            <a:off x="1349674" y="1799260"/>
            <a:ext cx="93475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749E098-7160-4839-81C7-E388D0E0FC21}"/>
              </a:ext>
            </a:extLst>
          </p:cNvPr>
          <p:cNvSpPr/>
          <p:nvPr/>
        </p:nvSpPr>
        <p:spPr>
          <a:xfrm>
            <a:off x="1458609" y="1865090"/>
            <a:ext cx="914551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44D90EC9-AF63-4410-AD22-36B723AD1DD5}"/>
              </a:ext>
            </a:extLst>
          </p:cNvPr>
          <p:cNvSpPr/>
          <p:nvPr/>
        </p:nvSpPr>
        <p:spPr>
          <a:xfrm>
            <a:off x="1583168" y="1941768"/>
            <a:ext cx="908727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3PIP Design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House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F1431C6-6C06-41F3-AADC-BAA5030932B2}"/>
              </a:ext>
            </a:extLst>
          </p:cNvPr>
          <p:cNvSpPr txBox="1"/>
          <p:nvPr/>
        </p:nvSpPr>
        <p:spPr>
          <a:xfrm>
            <a:off x="1097216" y="2986129"/>
            <a:ext cx="881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Design Changes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756D96-404D-4522-B7AB-A5E185B99B46}"/>
              </a:ext>
            </a:extLst>
          </p:cNvPr>
          <p:cNvSpPr txBox="1"/>
          <p:nvPr/>
        </p:nvSpPr>
        <p:spPr>
          <a:xfrm rot="1829948">
            <a:off x="2365331" y="2959821"/>
            <a:ext cx="1146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Design Checkpoints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8D58C8C-AA02-446E-84C1-DEADEAB1F713}"/>
              </a:ext>
            </a:extLst>
          </p:cNvPr>
          <p:cNvCxnSpPr>
            <a:cxnSpLocks/>
          </p:cNvCxnSpPr>
          <p:nvPr/>
        </p:nvCxnSpPr>
        <p:spPr>
          <a:xfrm flipH="1">
            <a:off x="2491896" y="2784070"/>
            <a:ext cx="1778253" cy="1026382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E1D6B17-FCFE-4F46-967A-590F7B75B998}"/>
              </a:ext>
            </a:extLst>
          </p:cNvPr>
          <p:cNvSpPr txBox="1"/>
          <p:nvPr/>
        </p:nvSpPr>
        <p:spPr>
          <a:xfrm rot="19777747">
            <a:off x="3103406" y="2765314"/>
            <a:ext cx="1455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Design Changes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8D06DAC-28C3-42AF-B973-3250BFBF20BF}"/>
              </a:ext>
            </a:extLst>
          </p:cNvPr>
          <p:cNvSpPr/>
          <p:nvPr/>
        </p:nvSpPr>
        <p:spPr>
          <a:xfrm>
            <a:off x="1545676" y="4726195"/>
            <a:ext cx="1198465" cy="64008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Malicious Intent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19CB3C4-20E8-4A42-878E-1979FC73A824}"/>
              </a:ext>
            </a:extLst>
          </p:cNvPr>
          <p:cNvCxnSpPr>
            <a:cxnSpLocks/>
          </p:cNvCxnSpPr>
          <p:nvPr/>
        </p:nvCxnSpPr>
        <p:spPr>
          <a:xfrm>
            <a:off x="1264691" y="5126779"/>
            <a:ext cx="2705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A13ADAE8-520C-4BE8-8D6C-561D96D3A14E}"/>
              </a:ext>
            </a:extLst>
          </p:cNvPr>
          <p:cNvSpPr/>
          <p:nvPr/>
        </p:nvSpPr>
        <p:spPr>
          <a:xfrm>
            <a:off x="1535271" y="5586602"/>
            <a:ext cx="1646135" cy="64008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Non-Malicious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Intent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137BA158-959C-4C18-A9DA-54C1DF0D7359}"/>
              </a:ext>
            </a:extLst>
          </p:cNvPr>
          <p:cNvCxnSpPr>
            <a:cxnSpLocks/>
          </p:cNvCxnSpPr>
          <p:nvPr/>
        </p:nvCxnSpPr>
        <p:spPr>
          <a:xfrm>
            <a:off x="1275096" y="5986715"/>
            <a:ext cx="2705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252D81F3-DD3A-4BB4-BF62-AEE62F1E465A}"/>
              </a:ext>
            </a:extLst>
          </p:cNvPr>
          <p:cNvSpPr txBox="1"/>
          <p:nvPr/>
        </p:nvSpPr>
        <p:spPr>
          <a:xfrm>
            <a:off x="201319" y="1823240"/>
            <a:ext cx="1169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Entities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48F0688-9114-4BA9-9A08-A52A11E04EAD}"/>
              </a:ext>
            </a:extLst>
          </p:cNvPr>
          <p:cNvSpPr txBox="1"/>
          <p:nvPr/>
        </p:nvSpPr>
        <p:spPr>
          <a:xfrm>
            <a:off x="118281" y="3800710"/>
            <a:ext cx="1084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Stages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1CF1847-6146-4006-A156-8692C3A40AA2}"/>
              </a:ext>
            </a:extLst>
          </p:cNvPr>
          <p:cNvSpPr txBox="1"/>
          <p:nvPr/>
        </p:nvSpPr>
        <p:spPr>
          <a:xfrm>
            <a:off x="50800" y="5237866"/>
            <a:ext cx="11897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Threats</a:t>
            </a:r>
          </a:p>
        </p:txBody>
      </p:sp>
      <p:sp>
        <p:nvSpPr>
          <p:cNvPr id="82" name="Arrow: Right 81">
            <a:extLst>
              <a:ext uri="{FF2B5EF4-FFF2-40B4-BE49-F238E27FC236}">
                <a16:creationId xmlns:a16="http://schemas.microsoft.com/office/drawing/2014/main" id="{247239ED-F6EB-4805-89C2-FBDC186D65FB}"/>
              </a:ext>
            </a:extLst>
          </p:cNvPr>
          <p:cNvSpPr/>
          <p:nvPr/>
        </p:nvSpPr>
        <p:spPr>
          <a:xfrm>
            <a:off x="3616440" y="2330893"/>
            <a:ext cx="590975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48AF66F3-C3BF-460D-98D9-CCC98C26958A}"/>
              </a:ext>
            </a:extLst>
          </p:cNvPr>
          <p:cNvCxnSpPr>
            <a:cxnSpLocks/>
            <a:endCxn id="22" idx="0"/>
          </p:cNvCxnSpPr>
          <p:nvPr/>
        </p:nvCxnSpPr>
        <p:spPr>
          <a:xfrm flipH="1">
            <a:off x="1872442" y="2679011"/>
            <a:ext cx="779362" cy="108748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: Rounded Corners 84">
            <a:extLst>
              <a:ext uri="{FF2B5EF4-FFF2-40B4-BE49-F238E27FC236}">
                <a16:creationId xmlns:a16="http://schemas.microsoft.com/office/drawing/2014/main" id="{403212AB-EA29-415C-93C0-A4FEDB4E3D08}"/>
              </a:ext>
            </a:extLst>
          </p:cNvPr>
          <p:cNvSpPr/>
          <p:nvPr/>
        </p:nvSpPr>
        <p:spPr>
          <a:xfrm>
            <a:off x="2567010" y="2274153"/>
            <a:ext cx="1049430" cy="540376"/>
          </a:xfrm>
          <a:prstGeom prst="roundRect">
            <a:avLst/>
          </a:prstGeom>
          <a:solidFill>
            <a:srgbClr val="9D90A0">
              <a:lumMod val="40000"/>
              <a:lumOff val="6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In-House IP</a:t>
            </a:r>
          </a:p>
        </p:txBody>
      </p:sp>
      <p:sp>
        <p:nvSpPr>
          <p:cNvPr id="61" name="Slide Number Placeholder 60">
            <a:extLst>
              <a:ext uri="{FF2B5EF4-FFF2-40B4-BE49-F238E27FC236}">
                <a16:creationId xmlns:a16="http://schemas.microsoft.com/office/drawing/2014/main" id="{0E557DA3-4BC8-4E7C-A22D-C722FCF10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169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CFA47-3F3D-4E0A-B42E-BFCAD3576E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Bitstream-Generation: Flow</a:t>
            </a:r>
          </a:p>
        </p:txBody>
      </p:sp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390791B0-2397-4373-9EEC-D436E04C7B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8125" y="2615113"/>
            <a:ext cx="7815749" cy="162777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E40C2BC-9077-45C7-B045-CF1FD28BB535}"/>
              </a:ext>
            </a:extLst>
          </p:cNvPr>
          <p:cNvSpPr txBox="1"/>
          <p:nvPr/>
        </p:nvSpPr>
        <p:spPr>
          <a:xfrm>
            <a:off x="2348089" y="4243981"/>
            <a:ext cx="19868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Trojan Insertion</a:t>
            </a:r>
          </a:p>
          <a:p>
            <a:r>
              <a:rPr lang="en-US" b="1" dirty="0"/>
              <a:t>IP Piracy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FF31F5-9E38-429B-AF04-2FC4C7B09B23}"/>
              </a:ext>
            </a:extLst>
          </p:cNvPr>
          <p:cNvSpPr txBox="1"/>
          <p:nvPr/>
        </p:nvSpPr>
        <p:spPr>
          <a:xfrm>
            <a:off x="6598356" y="4243981"/>
            <a:ext cx="40388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Lookup Tables vs. Standard Cells</a:t>
            </a:r>
          </a:p>
          <a:p>
            <a:r>
              <a:rPr lang="en-US" b="1" dirty="0"/>
              <a:t>Switch Matrices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7ED861-15B8-47B0-8049-A72C818D9D0C}"/>
              </a:ext>
            </a:extLst>
          </p:cNvPr>
          <p:cNvSpPr txBox="1"/>
          <p:nvPr/>
        </p:nvSpPr>
        <p:spPr>
          <a:xfrm>
            <a:off x="480620" y="5867450"/>
            <a:ext cx="9040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FPGA-specific threats from synthesis onward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CC8620B-A089-4459-8FA9-7F0B8B3D8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6569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697D5-C1C6-441A-A7D3-7A0197D85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Bitstream-Generation: Attacks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03D38F71-0CA1-46A1-8CCF-2C80A7ED61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8339" y="1349297"/>
            <a:ext cx="4974647" cy="39408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154F997-672F-47AA-BD2F-E87EC3F26A5A}"/>
              </a:ext>
            </a:extLst>
          </p:cNvPr>
          <p:cNvSpPr txBox="1"/>
          <p:nvPr/>
        </p:nvSpPr>
        <p:spPr>
          <a:xfrm>
            <a:off x="7038339" y="6611779"/>
            <a:ext cx="53898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Figure: Krieg2016 “Malicious </a:t>
            </a:r>
            <a:r>
              <a:rPr lang="en-US" sz="1000" dirty="0" err="1"/>
              <a:t>lut</a:t>
            </a:r>
            <a:r>
              <a:rPr lang="en-US" sz="1000" dirty="0"/>
              <a:t>: a stealthy </a:t>
            </a:r>
            <a:r>
              <a:rPr lang="en-US" sz="1000" dirty="0" err="1"/>
              <a:t>fpga</a:t>
            </a:r>
            <a:r>
              <a:rPr lang="en-US" sz="1000" dirty="0"/>
              <a:t> trojan injected and triggered by the design flow”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BAE5CE-488A-4220-9913-E11BB3C70D39}"/>
              </a:ext>
            </a:extLst>
          </p:cNvPr>
          <p:cNvSpPr txBox="1"/>
          <p:nvPr/>
        </p:nvSpPr>
        <p:spPr>
          <a:xfrm>
            <a:off x="7164399" y="5188029"/>
            <a:ext cx="50276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FPGA fabric fixed, but configurable…</a:t>
            </a:r>
          </a:p>
          <a:p>
            <a:r>
              <a:rPr lang="en-US" sz="2400" b="1" dirty="0"/>
              <a:t>Multiple Trojan insertion points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A284CD-5F86-40AE-9519-3D2BE82C90E6}"/>
              </a:ext>
            </a:extLst>
          </p:cNvPr>
          <p:cNvSpPr txBox="1"/>
          <p:nvPr/>
        </p:nvSpPr>
        <p:spPr>
          <a:xfrm>
            <a:off x="711868" y="1750077"/>
            <a:ext cx="46316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Attack goals: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Modify logic/interconnects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Leak information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Target unused resources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2B7D43D-C335-4EAB-8CEE-368B9A0B4A70}"/>
              </a:ext>
            </a:extLst>
          </p:cNvPr>
          <p:cNvSpPr txBox="1"/>
          <p:nvPr/>
        </p:nvSpPr>
        <p:spPr>
          <a:xfrm>
            <a:off x="711867" y="3790000"/>
            <a:ext cx="602230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Attack vectors: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Malicious HDL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EDA tool usage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Malicious (Trojan)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Non-malicious (HLS - Leaky Crypto)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2351899-2207-4A31-B862-0E30E4B62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888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B3484-5BCB-4492-8CD4-0C34BF1F0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Bitstream-Generation: Countermeasures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9ECE31-C4C6-4281-9CD8-BFA216879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5579" y="1991577"/>
            <a:ext cx="4940113" cy="27110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CEFA5A-E192-4F7E-94F5-942065798329}"/>
              </a:ext>
            </a:extLst>
          </p:cNvPr>
          <p:cNvSpPr txBox="1"/>
          <p:nvPr/>
        </p:nvSpPr>
        <p:spPr>
          <a:xfrm>
            <a:off x="7038339" y="6611779"/>
            <a:ext cx="538988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Figure: Zhang2015 “A </a:t>
            </a:r>
            <a:r>
              <a:rPr lang="en-US" sz="1000" dirty="0" err="1"/>
              <a:t>puf-fsm</a:t>
            </a:r>
            <a:r>
              <a:rPr lang="en-US" sz="1000" dirty="0"/>
              <a:t> binding scheme </a:t>
            </a:r>
            <a:r>
              <a:rPr lang="en-US" sz="1000" dirty="0" err="1"/>
              <a:t>forfpga</a:t>
            </a:r>
            <a:r>
              <a:rPr lang="en-US" sz="1000" dirty="0"/>
              <a:t> </a:t>
            </a:r>
            <a:r>
              <a:rPr lang="en-US" sz="1000" dirty="0" err="1"/>
              <a:t>ip</a:t>
            </a:r>
            <a:r>
              <a:rPr lang="en-US" sz="1000" dirty="0"/>
              <a:t> protection and pay-per-device licensing”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3C9A9BC-3979-4736-BE76-D31D49580580}"/>
              </a:ext>
            </a:extLst>
          </p:cNvPr>
          <p:cNvSpPr txBox="1"/>
          <p:nvPr/>
        </p:nvSpPr>
        <p:spPr>
          <a:xfrm>
            <a:off x="6885579" y="4702633"/>
            <a:ext cx="4462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IP functionality tied to FPGA silicon properties (PUF)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DB7A0EA-116D-4652-BB45-7ADBAD89A182}"/>
              </a:ext>
            </a:extLst>
          </p:cNvPr>
          <p:cNvSpPr txBox="1"/>
          <p:nvPr/>
        </p:nvSpPr>
        <p:spPr>
          <a:xfrm>
            <a:off x="711867" y="1750077"/>
            <a:ext cx="589115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EDA tool level: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Best software practices</a:t>
            </a:r>
            <a:r>
              <a:rPr lang="en-US" sz="2400" b="1" dirty="0"/>
              <a:t>	</a:t>
            </a:r>
          </a:p>
          <a:p>
            <a:endParaRPr lang="en-US" sz="2400" b="1" dirty="0"/>
          </a:p>
          <a:p>
            <a:r>
              <a:rPr lang="en-US" sz="2400" b="1" dirty="0"/>
              <a:t>RTL level: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Trojan detection (rare nodes)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IP encryption (IEEE p1735)</a:t>
            </a:r>
          </a:p>
          <a:p>
            <a:endParaRPr lang="en-US" sz="2400" b="1" dirty="0"/>
          </a:p>
          <a:p>
            <a:r>
              <a:rPr lang="en-US" sz="2400" b="1" dirty="0"/>
              <a:t>Logic block level: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RTL Logic locking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Fill unused area and test (BISA)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Physically unclonable functions (PUFs)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8BF0F46-D3FB-4BD6-B90A-0A4D9743A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145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ACE02-BD4A-4E64-AE27-B69CBD1AD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Bitstream-at-Rest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C8AE52B-E4DC-47FC-BD22-4503C1A4C476}"/>
              </a:ext>
            </a:extLst>
          </p:cNvPr>
          <p:cNvCxnSpPr>
            <a:cxnSpLocks/>
          </p:cNvCxnSpPr>
          <p:nvPr/>
        </p:nvCxnSpPr>
        <p:spPr>
          <a:xfrm>
            <a:off x="3647961" y="4330546"/>
            <a:ext cx="0" cy="1567650"/>
          </a:xfrm>
          <a:prstGeom prst="straightConnector1">
            <a:avLst/>
          </a:prstGeom>
          <a:ln w="508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E0C94F3-AE3D-43A1-A4E6-0F6ED5390565}"/>
              </a:ext>
            </a:extLst>
          </p:cNvPr>
          <p:cNvCxnSpPr>
            <a:cxnSpLocks/>
          </p:cNvCxnSpPr>
          <p:nvPr/>
        </p:nvCxnSpPr>
        <p:spPr>
          <a:xfrm flipH="1">
            <a:off x="4862473" y="2712607"/>
            <a:ext cx="4353043" cy="10983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0C4AF4A-0744-44FD-A318-44E94598D94E}"/>
              </a:ext>
            </a:extLst>
          </p:cNvPr>
          <p:cNvCxnSpPr>
            <a:cxnSpLocks/>
          </p:cNvCxnSpPr>
          <p:nvPr/>
        </p:nvCxnSpPr>
        <p:spPr>
          <a:xfrm>
            <a:off x="1722453" y="2746209"/>
            <a:ext cx="1900409" cy="107038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F872E5E-9A16-4CC6-9D4E-971E5DA2F89B}"/>
              </a:ext>
            </a:extLst>
          </p:cNvPr>
          <p:cNvCxnSpPr>
            <a:cxnSpLocks/>
          </p:cNvCxnSpPr>
          <p:nvPr/>
        </p:nvCxnSpPr>
        <p:spPr>
          <a:xfrm flipH="1">
            <a:off x="4254982" y="2779592"/>
            <a:ext cx="1078611" cy="979422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B645E59-044B-4E74-A9ED-369EC0C3C2F8}"/>
              </a:ext>
            </a:extLst>
          </p:cNvPr>
          <p:cNvSpPr/>
          <p:nvPr/>
        </p:nvSpPr>
        <p:spPr>
          <a:xfrm>
            <a:off x="4214128" y="1960175"/>
            <a:ext cx="131604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Integrator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54337B0-3091-4E81-9D0B-D4ED86ADAB69}"/>
              </a:ext>
            </a:extLst>
          </p:cNvPr>
          <p:cNvSpPr/>
          <p:nvPr/>
        </p:nvSpPr>
        <p:spPr>
          <a:xfrm>
            <a:off x="6812708" y="1941768"/>
            <a:ext cx="147427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Programmer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B952E68-8436-4F9C-83B5-17E23ED8C8D3}"/>
              </a:ext>
            </a:extLst>
          </p:cNvPr>
          <p:cNvSpPr/>
          <p:nvPr/>
        </p:nvSpPr>
        <p:spPr>
          <a:xfrm>
            <a:off x="8833565" y="1928085"/>
            <a:ext cx="988015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In-Field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28F28FE-2F84-4AAC-BD21-80F4310ED5A5}"/>
              </a:ext>
            </a:extLst>
          </p:cNvPr>
          <p:cNvSpPr/>
          <p:nvPr/>
        </p:nvSpPr>
        <p:spPr>
          <a:xfrm>
            <a:off x="2507680" y="1914111"/>
            <a:ext cx="1706448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19AA2D70-5FD0-417C-8D9A-1741BE99C7A4}"/>
              </a:ext>
            </a:extLst>
          </p:cNvPr>
          <p:cNvSpPr/>
          <p:nvPr/>
        </p:nvSpPr>
        <p:spPr>
          <a:xfrm>
            <a:off x="5545953" y="2172332"/>
            <a:ext cx="1266756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5DC480C-8F9D-4FD6-BDC2-7A989628FA0D}"/>
              </a:ext>
            </a:extLst>
          </p:cNvPr>
          <p:cNvSpPr/>
          <p:nvPr/>
        </p:nvSpPr>
        <p:spPr>
          <a:xfrm>
            <a:off x="8302762" y="2177471"/>
            <a:ext cx="560253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4B69A63E-52CE-4E65-8A70-E5A3FDE5E695}"/>
              </a:ext>
            </a:extLst>
          </p:cNvPr>
          <p:cNvSpPr/>
          <p:nvPr/>
        </p:nvSpPr>
        <p:spPr>
          <a:xfrm>
            <a:off x="9813776" y="2172332"/>
            <a:ext cx="571583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126CF02-8AA5-41ED-9E48-FB758DDD90FF}"/>
              </a:ext>
            </a:extLst>
          </p:cNvPr>
          <p:cNvSpPr/>
          <p:nvPr/>
        </p:nvSpPr>
        <p:spPr>
          <a:xfrm>
            <a:off x="3612110" y="3777247"/>
            <a:ext cx="1234379" cy="58461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Bitstream-at-Rest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2032268-614E-4C5E-86C4-BA171015DEFA}"/>
              </a:ext>
            </a:extLst>
          </p:cNvPr>
          <p:cNvSpPr/>
          <p:nvPr/>
        </p:nvSpPr>
        <p:spPr>
          <a:xfrm>
            <a:off x="10401343" y="1941768"/>
            <a:ext cx="157615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Recycler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(E-Waste)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54E01EF-D543-4776-ACD2-0DB781B0B02C}"/>
              </a:ext>
            </a:extLst>
          </p:cNvPr>
          <p:cNvSpPr/>
          <p:nvPr/>
        </p:nvSpPr>
        <p:spPr>
          <a:xfrm>
            <a:off x="1349674" y="1799260"/>
            <a:ext cx="93475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749E098-7160-4839-81C7-E388D0E0FC21}"/>
              </a:ext>
            </a:extLst>
          </p:cNvPr>
          <p:cNvSpPr/>
          <p:nvPr/>
        </p:nvSpPr>
        <p:spPr>
          <a:xfrm>
            <a:off x="1458609" y="1865090"/>
            <a:ext cx="914551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44D90EC9-AF63-4410-AD22-36B723AD1DD5}"/>
              </a:ext>
            </a:extLst>
          </p:cNvPr>
          <p:cNvSpPr/>
          <p:nvPr/>
        </p:nvSpPr>
        <p:spPr>
          <a:xfrm>
            <a:off x="1583168" y="1941768"/>
            <a:ext cx="908727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3PIP Design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House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111A909-82D9-468D-8918-C25E474FADA3}"/>
              </a:ext>
            </a:extLst>
          </p:cNvPr>
          <p:cNvCxnSpPr>
            <a:cxnSpLocks/>
          </p:cNvCxnSpPr>
          <p:nvPr/>
        </p:nvCxnSpPr>
        <p:spPr>
          <a:xfrm flipH="1">
            <a:off x="4751609" y="2775644"/>
            <a:ext cx="2098365" cy="99554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F1431C6-6C06-41F3-AADC-BAA5030932B2}"/>
              </a:ext>
            </a:extLst>
          </p:cNvPr>
          <p:cNvSpPr txBox="1"/>
          <p:nvPr/>
        </p:nvSpPr>
        <p:spPr>
          <a:xfrm>
            <a:off x="1097216" y="2986129"/>
            <a:ext cx="881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Design Changes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756D96-404D-4522-B7AB-A5E185B99B46}"/>
              </a:ext>
            </a:extLst>
          </p:cNvPr>
          <p:cNvSpPr txBox="1"/>
          <p:nvPr/>
        </p:nvSpPr>
        <p:spPr>
          <a:xfrm rot="1829948">
            <a:off x="2365331" y="2959821"/>
            <a:ext cx="1146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Design Checkpoints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E51966B-72EF-4EA7-9B06-752A6AA5D01B}"/>
              </a:ext>
            </a:extLst>
          </p:cNvPr>
          <p:cNvSpPr txBox="1"/>
          <p:nvPr/>
        </p:nvSpPr>
        <p:spPr>
          <a:xfrm rot="20772458">
            <a:off x="5645907" y="3120011"/>
            <a:ext cx="20610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 in NVM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251C3D0-EAF1-479A-A72C-EE13F58283CD}"/>
              </a:ext>
            </a:extLst>
          </p:cNvPr>
          <p:cNvSpPr txBox="1"/>
          <p:nvPr/>
        </p:nvSpPr>
        <p:spPr>
          <a:xfrm rot="20090746">
            <a:off x="4915034" y="2954821"/>
            <a:ext cx="20610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 to NVM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6D57B29-607A-42B6-8F6A-128890DAEF3C}"/>
              </a:ext>
            </a:extLst>
          </p:cNvPr>
          <p:cNvSpPr txBox="1"/>
          <p:nvPr/>
        </p:nvSpPr>
        <p:spPr>
          <a:xfrm rot="19092078">
            <a:off x="4112105" y="2801332"/>
            <a:ext cx="1309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 Compiled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E1D6B17-FCFE-4F46-967A-590F7B75B998}"/>
              </a:ext>
            </a:extLst>
          </p:cNvPr>
          <p:cNvSpPr txBox="1"/>
          <p:nvPr/>
        </p:nvSpPr>
        <p:spPr>
          <a:xfrm rot="19777747">
            <a:off x="3103406" y="2765314"/>
            <a:ext cx="1455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Design Changes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CF689965-ADBD-438F-BE0E-F5A787490676}"/>
              </a:ext>
            </a:extLst>
          </p:cNvPr>
          <p:cNvCxnSpPr>
            <a:cxnSpLocks/>
          </p:cNvCxnSpPr>
          <p:nvPr/>
        </p:nvCxnSpPr>
        <p:spPr>
          <a:xfrm>
            <a:off x="3647961" y="5040390"/>
            <a:ext cx="2705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D9FBA59D-BD95-4347-8304-35F1DA8DA19F}"/>
              </a:ext>
            </a:extLst>
          </p:cNvPr>
          <p:cNvCxnSpPr>
            <a:cxnSpLocks/>
          </p:cNvCxnSpPr>
          <p:nvPr/>
        </p:nvCxnSpPr>
        <p:spPr>
          <a:xfrm>
            <a:off x="3647961" y="5914301"/>
            <a:ext cx="2705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A5C34076-9CF6-4CCA-B543-8C26653DF5E2}"/>
              </a:ext>
            </a:extLst>
          </p:cNvPr>
          <p:cNvSpPr txBox="1"/>
          <p:nvPr/>
        </p:nvSpPr>
        <p:spPr>
          <a:xfrm>
            <a:off x="7033768" y="2763749"/>
            <a:ext cx="9431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Functional                          Test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52D81F3-DD3A-4BB4-BF62-AEE62F1E465A}"/>
              </a:ext>
            </a:extLst>
          </p:cNvPr>
          <p:cNvSpPr txBox="1"/>
          <p:nvPr/>
        </p:nvSpPr>
        <p:spPr>
          <a:xfrm>
            <a:off x="201319" y="1823240"/>
            <a:ext cx="1169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Entities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48F0688-9114-4BA9-9A08-A52A11E04EAD}"/>
              </a:ext>
            </a:extLst>
          </p:cNvPr>
          <p:cNvSpPr txBox="1"/>
          <p:nvPr/>
        </p:nvSpPr>
        <p:spPr>
          <a:xfrm>
            <a:off x="2338309" y="3800710"/>
            <a:ext cx="1084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Stages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1CF1847-6146-4006-A156-8692C3A40AA2}"/>
              </a:ext>
            </a:extLst>
          </p:cNvPr>
          <p:cNvSpPr txBox="1"/>
          <p:nvPr/>
        </p:nvSpPr>
        <p:spPr>
          <a:xfrm>
            <a:off x="2270828" y="5237866"/>
            <a:ext cx="11897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Threats</a:t>
            </a: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F5FBD3C9-AF12-49D9-B5EA-E47AF5598552}"/>
              </a:ext>
            </a:extLst>
          </p:cNvPr>
          <p:cNvSpPr/>
          <p:nvPr/>
        </p:nvSpPr>
        <p:spPr>
          <a:xfrm>
            <a:off x="3900281" y="4726195"/>
            <a:ext cx="1247108" cy="64008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 </a:t>
            </a:r>
            <a:b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Tampering</a:t>
            </a: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A807EC89-465F-4518-AEEE-B7C2768CC448}"/>
              </a:ext>
            </a:extLst>
          </p:cNvPr>
          <p:cNvSpPr/>
          <p:nvPr/>
        </p:nvSpPr>
        <p:spPr>
          <a:xfrm>
            <a:off x="3907581" y="5586602"/>
            <a:ext cx="857149" cy="64008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IP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Piracy</a:t>
            </a:r>
          </a:p>
        </p:txBody>
      </p:sp>
      <p:sp>
        <p:nvSpPr>
          <p:cNvPr id="82" name="Arrow: Right 81">
            <a:extLst>
              <a:ext uri="{FF2B5EF4-FFF2-40B4-BE49-F238E27FC236}">
                <a16:creationId xmlns:a16="http://schemas.microsoft.com/office/drawing/2014/main" id="{247239ED-F6EB-4805-89C2-FBDC186D65FB}"/>
              </a:ext>
            </a:extLst>
          </p:cNvPr>
          <p:cNvSpPr/>
          <p:nvPr/>
        </p:nvSpPr>
        <p:spPr>
          <a:xfrm>
            <a:off x="3616440" y="2330893"/>
            <a:ext cx="590975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33ACE4E1-BAAD-4B81-B352-35A90076295E}"/>
              </a:ext>
            </a:extLst>
          </p:cNvPr>
          <p:cNvCxnSpPr>
            <a:cxnSpLocks/>
          </p:cNvCxnSpPr>
          <p:nvPr/>
        </p:nvCxnSpPr>
        <p:spPr>
          <a:xfrm>
            <a:off x="2865707" y="2744111"/>
            <a:ext cx="812616" cy="1030248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: Rounded Corners 84">
            <a:extLst>
              <a:ext uri="{FF2B5EF4-FFF2-40B4-BE49-F238E27FC236}">
                <a16:creationId xmlns:a16="http://schemas.microsoft.com/office/drawing/2014/main" id="{403212AB-EA29-415C-93C0-A4FEDB4E3D08}"/>
              </a:ext>
            </a:extLst>
          </p:cNvPr>
          <p:cNvSpPr/>
          <p:nvPr/>
        </p:nvSpPr>
        <p:spPr>
          <a:xfrm>
            <a:off x="2567010" y="2274153"/>
            <a:ext cx="1049430" cy="540376"/>
          </a:xfrm>
          <a:prstGeom prst="roundRect">
            <a:avLst/>
          </a:prstGeom>
          <a:solidFill>
            <a:srgbClr val="9D90A0">
              <a:lumMod val="40000"/>
              <a:lumOff val="6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In-House IP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BBA6695-C88B-4AED-BA2C-1875E0DF0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7903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17F9E-A03A-4232-9681-661A8097F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Bitstream-at-Rest: Attacks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40A09-2B9A-4A1B-83EE-9579DB5482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C09A7B-98FC-4F8D-BBD1-801E0C310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0065" y="1690688"/>
            <a:ext cx="5990357" cy="39684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C8EAE3E-B6C3-4A2D-B3D6-2F60B9B6D76E}"/>
              </a:ext>
            </a:extLst>
          </p:cNvPr>
          <p:cNvSpPr txBox="1"/>
          <p:nvPr/>
        </p:nvSpPr>
        <p:spPr>
          <a:xfrm>
            <a:off x="711868" y="1750077"/>
            <a:ext cx="49783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Vendor bitstream protections: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Encryption/Authentication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Vendor-proprietary formatting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199CCA-5B37-40DD-8C0E-7E2DC0A5C7CF}"/>
              </a:ext>
            </a:extLst>
          </p:cNvPr>
          <p:cNvSpPr/>
          <p:nvPr/>
        </p:nvSpPr>
        <p:spPr>
          <a:xfrm>
            <a:off x="6797879" y="6631724"/>
            <a:ext cx="547521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latin typeface="NimbusRomNo9L-Regu"/>
              </a:rPr>
              <a:t>Figure: Zhang2019 “A comprehensive </a:t>
            </a:r>
            <a:r>
              <a:rPr lang="en-US" sz="1000" dirty="0" err="1">
                <a:latin typeface="NimbusRomNo9L-Regu"/>
              </a:rPr>
              <a:t>fpga</a:t>
            </a:r>
            <a:r>
              <a:rPr lang="en-US" sz="1000" dirty="0">
                <a:latin typeface="NimbusRomNo9L-Regu"/>
              </a:rPr>
              <a:t> reverse engineering tool-chain: From bitstream to </a:t>
            </a:r>
            <a:r>
              <a:rPr lang="en-US" sz="1000" dirty="0" err="1">
                <a:latin typeface="NimbusRomNo9L-Regu"/>
              </a:rPr>
              <a:t>rtl</a:t>
            </a:r>
            <a:r>
              <a:rPr lang="en-US" sz="1000" dirty="0">
                <a:latin typeface="NimbusRomNo9L-Regu"/>
              </a:rPr>
              <a:t> code”</a:t>
            </a:r>
            <a:endParaRPr lang="en-US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47A804-25BB-43E9-8DC1-6DC5F77DF3E5}"/>
              </a:ext>
            </a:extLst>
          </p:cNvPr>
          <p:cNvSpPr txBox="1"/>
          <p:nvPr/>
        </p:nvSpPr>
        <p:spPr>
          <a:xfrm>
            <a:off x="711867" y="3348352"/>
            <a:ext cx="497831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Bitstream attacks: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Tamper bitstream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Add malicious content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Bypass licensing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Extract IP from bitstream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Steal IP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400" dirty="0"/>
              <a:t>Overproduction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072F17-A806-4044-B364-5D80138133B5}"/>
              </a:ext>
            </a:extLst>
          </p:cNvPr>
          <p:cNvSpPr txBox="1"/>
          <p:nvPr/>
        </p:nvSpPr>
        <p:spPr>
          <a:xfrm>
            <a:off x="7017188" y="5645667"/>
            <a:ext cx="44629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Bitstream to netlist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DAA4BBA-122F-410C-9FC2-0897EBD99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1602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23B09-E183-4979-8F4B-0B09C7E77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Bitstream-at-Rest: Countermeasures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F7FEF3-9C40-4023-9614-DD4E6FA2D7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1070" y="1711437"/>
            <a:ext cx="5140220" cy="338906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0D34BD-46A1-4E11-A715-527553871A2A}"/>
              </a:ext>
            </a:extLst>
          </p:cNvPr>
          <p:cNvSpPr txBox="1"/>
          <p:nvPr/>
        </p:nvSpPr>
        <p:spPr>
          <a:xfrm>
            <a:off x="6676939" y="6611779"/>
            <a:ext cx="55150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Figure: Peterson2018, “Xapp1323: Developing tamper-resistant designs with </a:t>
            </a:r>
            <a:r>
              <a:rPr lang="en-US" sz="1000" dirty="0" err="1"/>
              <a:t>zynq</a:t>
            </a:r>
            <a:r>
              <a:rPr lang="en-US" sz="1000" dirty="0"/>
              <a:t> </a:t>
            </a:r>
            <a:r>
              <a:rPr lang="en-US" sz="1000" dirty="0" err="1"/>
              <a:t>ultrascale</a:t>
            </a:r>
            <a:r>
              <a:rPr lang="en-US" sz="1000" dirty="0"/>
              <a:t>+ devices”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67EB0D-8907-4ED6-8BED-F3052154A3DE}"/>
              </a:ext>
            </a:extLst>
          </p:cNvPr>
          <p:cNvSpPr txBox="1"/>
          <p:nvPr/>
        </p:nvSpPr>
        <p:spPr>
          <a:xfrm>
            <a:off x="8027187" y="4907560"/>
            <a:ext cx="38841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Red key decrypts.</a:t>
            </a:r>
          </a:p>
          <a:p>
            <a:r>
              <a:rPr lang="en-US" sz="2400" b="1" dirty="0"/>
              <a:t>Black key stored in FPGA.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D9B6C6-8804-4744-A18C-D99B536F72AD}"/>
              </a:ext>
            </a:extLst>
          </p:cNvPr>
          <p:cNvSpPr txBox="1"/>
          <p:nvPr/>
        </p:nvSpPr>
        <p:spPr>
          <a:xfrm>
            <a:off x="711867" y="1750077"/>
            <a:ext cx="501781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Vendor hardware level: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Encryption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Authentication</a:t>
            </a:r>
            <a:r>
              <a:rPr lang="en-US" sz="2400" b="1" dirty="0"/>
              <a:t>	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On-chip bitstream storage</a:t>
            </a:r>
          </a:p>
          <a:p>
            <a:endParaRPr lang="en-US" sz="2400" b="1" dirty="0"/>
          </a:p>
          <a:p>
            <a:r>
              <a:rPr lang="en-US" sz="2400" b="1" dirty="0"/>
              <a:t>RTL level: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Watermarks</a:t>
            </a:r>
          </a:p>
          <a:p>
            <a:endParaRPr lang="en-US" sz="2400" b="1" dirty="0"/>
          </a:p>
          <a:p>
            <a:r>
              <a:rPr lang="en-US" sz="2400" b="1" dirty="0"/>
              <a:t>Logic block level: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Bitstream-level logic locking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869E6FA-4197-401A-8F2D-DFB979457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4073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ACE02-BD4A-4E64-AE27-B69CBD1AD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Bitstream-Loading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C294E3E-68D6-443D-950B-3F799C3A1B4F}"/>
              </a:ext>
            </a:extLst>
          </p:cNvPr>
          <p:cNvCxnSpPr>
            <a:cxnSpLocks/>
          </p:cNvCxnSpPr>
          <p:nvPr/>
        </p:nvCxnSpPr>
        <p:spPr>
          <a:xfrm>
            <a:off x="5866573" y="4330546"/>
            <a:ext cx="0" cy="1567650"/>
          </a:xfrm>
          <a:prstGeom prst="straightConnector1">
            <a:avLst/>
          </a:prstGeom>
          <a:ln w="508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7F3AC56-72F8-4E29-A65F-719E28DDE8E4}"/>
              </a:ext>
            </a:extLst>
          </p:cNvPr>
          <p:cNvCxnSpPr>
            <a:cxnSpLocks/>
          </p:cNvCxnSpPr>
          <p:nvPr/>
        </p:nvCxnSpPr>
        <p:spPr>
          <a:xfrm flipH="1">
            <a:off x="6975179" y="2711518"/>
            <a:ext cx="2591560" cy="105977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B645E59-044B-4E74-A9ED-369EC0C3C2F8}"/>
              </a:ext>
            </a:extLst>
          </p:cNvPr>
          <p:cNvSpPr/>
          <p:nvPr/>
        </p:nvSpPr>
        <p:spPr>
          <a:xfrm>
            <a:off x="4214128" y="1960175"/>
            <a:ext cx="131604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Integrator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54337B0-3091-4E81-9D0B-D4ED86ADAB69}"/>
              </a:ext>
            </a:extLst>
          </p:cNvPr>
          <p:cNvSpPr/>
          <p:nvPr/>
        </p:nvSpPr>
        <p:spPr>
          <a:xfrm>
            <a:off x="6812708" y="1941768"/>
            <a:ext cx="147427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Programmer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B952E68-8436-4F9C-83B5-17E23ED8C8D3}"/>
              </a:ext>
            </a:extLst>
          </p:cNvPr>
          <p:cNvSpPr/>
          <p:nvPr/>
        </p:nvSpPr>
        <p:spPr>
          <a:xfrm>
            <a:off x="8833565" y="1928085"/>
            <a:ext cx="988015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In-Field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28F28FE-2F84-4AAC-BD21-80F4310ED5A5}"/>
              </a:ext>
            </a:extLst>
          </p:cNvPr>
          <p:cNvSpPr/>
          <p:nvPr/>
        </p:nvSpPr>
        <p:spPr>
          <a:xfrm>
            <a:off x="2507680" y="1914111"/>
            <a:ext cx="1706448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19AA2D70-5FD0-417C-8D9A-1741BE99C7A4}"/>
              </a:ext>
            </a:extLst>
          </p:cNvPr>
          <p:cNvSpPr/>
          <p:nvPr/>
        </p:nvSpPr>
        <p:spPr>
          <a:xfrm>
            <a:off x="5545953" y="2172332"/>
            <a:ext cx="1266756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5DC480C-8F9D-4FD6-BDC2-7A989628FA0D}"/>
              </a:ext>
            </a:extLst>
          </p:cNvPr>
          <p:cNvSpPr/>
          <p:nvPr/>
        </p:nvSpPr>
        <p:spPr>
          <a:xfrm>
            <a:off x="8302762" y="2177471"/>
            <a:ext cx="560253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4B69A63E-52CE-4E65-8A70-E5A3FDE5E695}"/>
              </a:ext>
            </a:extLst>
          </p:cNvPr>
          <p:cNvSpPr/>
          <p:nvPr/>
        </p:nvSpPr>
        <p:spPr>
          <a:xfrm>
            <a:off x="9813776" y="2172332"/>
            <a:ext cx="571583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AA74F9EF-550A-4CA8-B248-AD5325EAA8F4}"/>
              </a:ext>
            </a:extLst>
          </p:cNvPr>
          <p:cNvSpPr/>
          <p:nvPr/>
        </p:nvSpPr>
        <p:spPr>
          <a:xfrm>
            <a:off x="5805528" y="3758198"/>
            <a:ext cx="1236228" cy="6036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Bitstream-Loading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2032268-614E-4C5E-86C4-BA171015DEFA}"/>
              </a:ext>
            </a:extLst>
          </p:cNvPr>
          <p:cNvSpPr/>
          <p:nvPr/>
        </p:nvSpPr>
        <p:spPr>
          <a:xfrm>
            <a:off x="10401343" y="1941768"/>
            <a:ext cx="157615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Recycler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(E-Waste)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54E01EF-D543-4776-ACD2-0DB781B0B02C}"/>
              </a:ext>
            </a:extLst>
          </p:cNvPr>
          <p:cNvSpPr/>
          <p:nvPr/>
        </p:nvSpPr>
        <p:spPr>
          <a:xfrm>
            <a:off x="1349674" y="1799260"/>
            <a:ext cx="93475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749E098-7160-4839-81C7-E388D0E0FC21}"/>
              </a:ext>
            </a:extLst>
          </p:cNvPr>
          <p:cNvSpPr/>
          <p:nvPr/>
        </p:nvSpPr>
        <p:spPr>
          <a:xfrm>
            <a:off x="1458609" y="1865090"/>
            <a:ext cx="914551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44D90EC9-AF63-4410-AD22-36B723AD1DD5}"/>
              </a:ext>
            </a:extLst>
          </p:cNvPr>
          <p:cNvSpPr/>
          <p:nvPr/>
        </p:nvSpPr>
        <p:spPr>
          <a:xfrm>
            <a:off x="1583168" y="1941768"/>
            <a:ext cx="908727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3PIP Design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House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AE10190-E2A0-4295-8CDF-CBAB8D302363}"/>
              </a:ext>
            </a:extLst>
          </p:cNvPr>
          <p:cNvSpPr txBox="1"/>
          <p:nvPr/>
        </p:nvSpPr>
        <p:spPr>
          <a:xfrm rot="20296338">
            <a:off x="6941714" y="3234377"/>
            <a:ext cx="1428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Booting from NVM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945C037-69E4-4B8A-8473-D3F1F499A97F}"/>
              </a:ext>
            </a:extLst>
          </p:cNvPr>
          <p:cNvCxnSpPr>
            <a:cxnSpLocks/>
          </p:cNvCxnSpPr>
          <p:nvPr/>
        </p:nvCxnSpPr>
        <p:spPr>
          <a:xfrm>
            <a:off x="5848434" y="5040390"/>
            <a:ext cx="2705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269E9D33-F648-440B-B382-5BD275F82B5C}"/>
              </a:ext>
            </a:extLst>
          </p:cNvPr>
          <p:cNvCxnSpPr>
            <a:cxnSpLocks/>
          </p:cNvCxnSpPr>
          <p:nvPr/>
        </p:nvCxnSpPr>
        <p:spPr>
          <a:xfrm>
            <a:off x="5848434" y="5914301"/>
            <a:ext cx="2705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1366FDD6-E868-4AAB-AD24-355024282552}"/>
              </a:ext>
            </a:extLst>
          </p:cNvPr>
          <p:cNvCxnSpPr>
            <a:cxnSpLocks/>
          </p:cNvCxnSpPr>
          <p:nvPr/>
        </p:nvCxnSpPr>
        <p:spPr>
          <a:xfrm flipH="1">
            <a:off x="6788901" y="2809712"/>
            <a:ext cx="306899" cy="95622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A5C34076-9CF6-4CCA-B543-8C26653DF5E2}"/>
              </a:ext>
            </a:extLst>
          </p:cNvPr>
          <p:cNvSpPr txBox="1"/>
          <p:nvPr/>
        </p:nvSpPr>
        <p:spPr>
          <a:xfrm>
            <a:off x="7033768" y="2763749"/>
            <a:ext cx="9431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Functional                          Test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52D81F3-DD3A-4BB4-BF62-AEE62F1E465A}"/>
              </a:ext>
            </a:extLst>
          </p:cNvPr>
          <p:cNvSpPr txBox="1"/>
          <p:nvPr/>
        </p:nvSpPr>
        <p:spPr>
          <a:xfrm>
            <a:off x="201319" y="1823240"/>
            <a:ext cx="1169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Entities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48F0688-9114-4BA9-9A08-A52A11E04EAD}"/>
              </a:ext>
            </a:extLst>
          </p:cNvPr>
          <p:cNvSpPr txBox="1"/>
          <p:nvPr/>
        </p:nvSpPr>
        <p:spPr>
          <a:xfrm>
            <a:off x="4407893" y="3800710"/>
            <a:ext cx="1084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Stages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1CF1847-6146-4006-A156-8692C3A40AA2}"/>
              </a:ext>
            </a:extLst>
          </p:cNvPr>
          <p:cNvSpPr txBox="1"/>
          <p:nvPr/>
        </p:nvSpPr>
        <p:spPr>
          <a:xfrm>
            <a:off x="4340412" y="5237866"/>
            <a:ext cx="11897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Threats</a:t>
            </a: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6E83F382-9A20-4B0A-A4E4-65A019046B2C}"/>
              </a:ext>
            </a:extLst>
          </p:cNvPr>
          <p:cNvSpPr/>
          <p:nvPr/>
        </p:nvSpPr>
        <p:spPr>
          <a:xfrm>
            <a:off x="6139488" y="4726195"/>
            <a:ext cx="1489603" cy="64008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Side Channel Attacks</a:t>
            </a:r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BE75960D-6D8A-4F3F-8089-8270A4AD7DAF}"/>
              </a:ext>
            </a:extLst>
          </p:cNvPr>
          <p:cNvSpPr/>
          <p:nvPr/>
        </p:nvSpPr>
        <p:spPr>
          <a:xfrm>
            <a:off x="6139488" y="5584246"/>
            <a:ext cx="1130345" cy="64008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Replay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Attacks</a:t>
            </a:r>
          </a:p>
        </p:txBody>
      </p:sp>
      <p:sp>
        <p:nvSpPr>
          <p:cNvPr id="82" name="Arrow: Right 81">
            <a:extLst>
              <a:ext uri="{FF2B5EF4-FFF2-40B4-BE49-F238E27FC236}">
                <a16:creationId xmlns:a16="http://schemas.microsoft.com/office/drawing/2014/main" id="{247239ED-F6EB-4805-89C2-FBDC186D65FB}"/>
              </a:ext>
            </a:extLst>
          </p:cNvPr>
          <p:cNvSpPr/>
          <p:nvPr/>
        </p:nvSpPr>
        <p:spPr>
          <a:xfrm>
            <a:off x="3616440" y="2330893"/>
            <a:ext cx="590975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Rectangle: Rounded Corners 84">
            <a:extLst>
              <a:ext uri="{FF2B5EF4-FFF2-40B4-BE49-F238E27FC236}">
                <a16:creationId xmlns:a16="http://schemas.microsoft.com/office/drawing/2014/main" id="{403212AB-EA29-415C-93C0-A4FEDB4E3D08}"/>
              </a:ext>
            </a:extLst>
          </p:cNvPr>
          <p:cNvSpPr/>
          <p:nvPr/>
        </p:nvSpPr>
        <p:spPr>
          <a:xfrm>
            <a:off x="2567010" y="2274153"/>
            <a:ext cx="1049430" cy="540376"/>
          </a:xfrm>
          <a:prstGeom prst="roundRect">
            <a:avLst/>
          </a:prstGeom>
          <a:solidFill>
            <a:srgbClr val="9D90A0">
              <a:lumMod val="40000"/>
              <a:lumOff val="6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In-House IP</a:t>
            </a:r>
          </a:p>
        </p:txBody>
      </p:sp>
      <p:sp>
        <p:nvSpPr>
          <p:cNvPr id="61" name="Slide Number Placeholder 60">
            <a:extLst>
              <a:ext uri="{FF2B5EF4-FFF2-40B4-BE49-F238E27FC236}">
                <a16:creationId xmlns:a16="http://schemas.microsoft.com/office/drawing/2014/main" id="{B4300F41-9AA9-444E-8FC1-C8BD7F548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6394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4F9AD-CBA3-4A95-9826-0187AFBFD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Bitstream-Loading: FPGA Memory Types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14FCD4B-B75C-4275-AE5F-15F658BAC071}"/>
              </a:ext>
            </a:extLst>
          </p:cNvPr>
          <p:cNvSpPr/>
          <p:nvPr/>
        </p:nvSpPr>
        <p:spPr>
          <a:xfrm>
            <a:off x="6548407" y="2185056"/>
            <a:ext cx="5229736" cy="2091190"/>
          </a:xfrm>
          <a:prstGeom prst="roundRect">
            <a:avLst/>
          </a:prstGeom>
          <a:solidFill>
            <a:srgbClr val="92D05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1018824"/>
            <a:endParaRPr lang="en-US" sz="3600" b="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35827B-0616-41ED-B7DF-74DB21F90F8A}"/>
              </a:ext>
            </a:extLst>
          </p:cNvPr>
          <p:cNvSpPr txBox="1"/>
          <p:nvPr/>
        </p:nvSpPr>
        <p:spPr>
          <a:xfrm>
            <a:off x="6390159" y="2127440"/>
            <a:ext cx="5315955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 defTabSz="1018824"/>
            <a:r>
              <a:rPr lang="en-US" sz="3600" b="1" dirty="0">
                <a:solidFill>
                  <a:srgbClr val="000000"/>
                </a:solidFill>
                <a:latin typeface="Arial Narrow"/>
              </a:rPr>
              <a:t>“</a:t>
            </a:r>
            <a:r>
              <a:rPr lang="en-US" sz="3600" b="1" dirty="0">
                <a:solidFill>
                  <a:srgbClr val="000000"/>
                </a:solidFill>
              </a:rPr>
              <a:t>Store</a:t>
            </a:r>
            <a:r>
              <a:rPr lang="en-US" sz="3600" b="1" dirty="0">
                <a:solidFill>
                  <a:srgbClr val="000000"/>
                </a:solidFill>
                <a:latin typeface="Arial Narrow"/>
              </a:rPr>
              <a:t> in Memory IC”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47719E76-F82E-4944-8698-90A7D26E8864}"/>
              </a:ext>
            </a:extLst>
          </p:cNvPr>
          <p:cNvSpPr/>
          <p:nvPr/>
        </p:nvSpPr>
        <p:spPr>
          <a:xfrm rot="10800000">
            <a:off x="8088753" y="3254851"/>
            <a:ext cx="485132" cy="299780"/>
          </a:xfrm>
          <a:prstGeom prst="rightArrow">
            <a:avLst/>
          </a:prstGeom>
          <a:solidFill>
            <a:srgbClr val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1882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7DA19F-D33B-417F-A864-D34491DE24D5}"/>
              </a:ext>
            </a:extLst>
          </p:cNvPr>
          <p:cNvSpPr txBox="1"/>
          <p:nvPr/>
        </p:nvSpPr>
        <p:spPr>
          <a:xfrm>
            <a:off x="8315885" y="3677927"/>
            <a:ext cx="14375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Bitstream</a:t>
            </a:r>
          </a:p>
        </p:txBody>
      </p:sp>
      <p:pic>
        <p:nvPicPr>
          <p:cNvPr id="8" name="Picture 4" descr="Image result for fpga software">
            <a:extLst>
              <a:ext uri="{FF2B5EF4-FFF2-40B4-BE49-F238E27FC236}">
                <a16:creationId xmlns:a16="http://schemas.microsoft.com/office/drawing/2014/main" id="{033A6940-45DC-42C7-8750-808F92AA8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2814" y="2771570"/>
            <a:ext cx="1021352" cy="1102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Bronze key clip art vector clip art free image">
            <a:extLst>
              <a:ext uri="{FF2B5EF4-FFF2-40B4-BE49-F238E27FC236}">
                <a16:creationId xmlns:a16="http://schemas.microsoft.com/office/drawing/2014/main" id="{5114DD1D-AD27-4ED7-8059-F83A420F1A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383" y="3244846"/>
            <a:ext cx="490752" cy="282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Image result for spi flash">
            <a:extLst>
              <a:ext uri="{FF2B5EF4-FFF2-40B4-BE49-F238E27FC236}">
                <a16:creationId xmlns:a16="http://schemas.microsoft.com/office/drawing/2014/main" id="{35324E16-545F-4855-9024-0AF4A0FF50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70" t="15512" r="10654" b="12783"/>
          <a:stretch/>
        </p:blipFill>
        <p:spPr bwMode="auto">
          <a:xfrm>
            <a:off x="9902517" y="2807766"/>
            <a:ext cx="699372" cy="1044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4ECB5B9-301C-47F5-A398-AFBF3AB6B942}"/>
              </a:ext>
            </a:extLst>
          </p:cNvPr>
          <p:cNvSpPr txBox="1"/>
          <p:nvPr/>
        </p:nvSpPr>
        <p:spPr>
          <a:xfrm>
            <a:off x="9848631" y="3751068"/>
            <a:ext cx="2049415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800" b="1" dirty="0"/>
              <a:t>Memory IC</a:t>
            </a:r>
          </a:p>
        </p:txBody>
      </p:sp>
      <p:pic>
        <p:nvPicPr>
          <p:cNvPr id="12" name="Picture 6" descr="A picture containing clipart&#10;&#10;Description generated with high confidence">
            <a:extLst>
              <a:ext uri="{FF2B5EF4-FFF2-40B4-BE49-F238E27FC236}">
                <a16:creationId xmlns:a16="http://schemas.microsoft.com/office/drawing/2014/main" id="{58F92D77-E168-4253-A8EA-5330F23169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48336" y="2958855"/>
            <a:ext cx="598967" cy="824767"/>
          </a:xfrm>
          <a:prstGeom prst="rect">
            <a:avLst/>
          </a:prstGeom>
        </p:spPr>
      </p:pic>
      <p:pic>
        <p:nvPicPr>
          <p:cNvPr id="13" name="Picture 4" descr="Image result for lock image">
            <a:extLst>
              <a:ext uri="{FF2B5EF4-FFF2-40B4-BE49-F238E27FC236}">
                <a16:creationId xmlns:a16="http://schemas.microsoft.com/office/drawing/2014/main" id="{DDFDFF25-7B9B-43A4-8A64-1C5781CF0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13353" y="3248305"/>
            <a:ext cx="406371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C6A847F2-A0C0-43F4-A17D-72FAA7839F18}"/>
              </a:ext>
            </a:extLst>
          </p:cNvPr>
          <p:cNvSpPr/>
          <p:nvPr/>
        </p:nvSpPr>
        <p:spPr>
          <a:xfrm>
            <a:off x="9306346" y="3214585"/>
            <a:ext cx="438916" cy="326360"/>
          </a:xfrm>
          <a:prstGeom prst="rightArrow">
            <a:avLst>
              <a:gd name="adj1" fmla="val 50000"/>
              <a:gd name="adj2" fmla="val 0"/>
            </a:avLst>
          </a:prstGeom>
          <a:solidFill>
            <a:srgbClr val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18824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3D63D1C-8F45-45EB-86D6-8D87417EFB0E}"/>
              </a:ext>
            </a:extLst>
          </p:cNvPr>
          <p:cNvSpPr txBox="1"/>
          <p:nvPr/>
        </p:nvSpPr>
        <p:spPr>
          <a:xfrm>
            <a:off x="6782910" y="3751068"/>
            <a:ext cx="1329458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800" b="1" dirty="0"/>
              <a:t>FPGA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B9CC6C1-A513-4FBD-B46F-3A867E444337}"/>
              </a:ext>
            </a:extLst>
          </p:cNvPr>
          <p:cNvSpPr txBox="1"/>
          <p:nvPr/>
        </p:nvSpPr>
        <p:spPr>
          <a:xfrm>
            <a:off x="594173" y="4365382"/>
            <a:ext cx="5315955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i="0" u="none" strike="noStrike" dirty="0">
                <a:solidFill>
                  <a:srgbClr val="000000"/>
                </a:solidFill>
                <a:ea typeface="Arial"/>
                <a:cs typeface="Arial"/>
              </a:rPr>
              <a:t>Flash</a:t>
            </a:r>
            <a:r>
              <a:rPr lang="en-US" sz="2800" b="1" dirty="0">
                <a:solidFill>
                  <a:srgbClr val="000000"/>
                </a:solidFill>
                <a:ea typeface="Arial"/>
                <a:cs typeface="Arial"/>
              </a:rPr>
              <a:t>: </a:t>
            </a:r>
            <a:r>
              <a:rPr lang="en-US" sz="2800" dirty="0">
                <a:solidFill>
                  <a:srgbClr val="000000"/>
                </a:solidFill>
                <a:ea typeface="Arial"/>
                <a:cs typeface="Arial"/>
              </a:rPr>
              <a:t>0.5M</a:t>
            </a:r>
            <a:r>
              <a:rPr lang="en-US" sz="2800" i="0" u="none" strike="noStrike" dirty="0">
                <a:solidFill>
                  <a:srgbClr val="000000"/>
                </a:solidFill>
                <a:ea typeface="Arial"/>
                <a:cs typeface="Arial"/>
              </a:rPr>
              <a:t> Logic Gates</a:t>
            </a:r>
            <a:r>
              <a:rPr lang="en-US" sz="2800" i="0" dirty="0">
                <a:ea typeface="Arial"/>
                <a:cs typeface="Arial"/>
              </a:rPr>
              <a:t>​</a:t>
            </a:r>
            <a:r>
              <a:rPr lang="en-US" sz="2800" dirty="0">
                <a:ea typeface="Arial"/>
                <a:cs typeface="Arial"/>
              </a:rPr>
              <a:t>, 28 nm</a:t>
            </a:r>
            <a:endParaRPr lang="en-US" sz="2800" dirty="0"/>
          </a:p>
          <a:p>
            <a:r>
              <a:rPr lang="en-US" sz="2800" b="1" dirty="0">
                <a:solidFill>
                  <a:srgbClr val="000000"/>
                </a:solidFill>
                <a:ea typeface="Arial"/>
                <a:cs typeface="Arial"/>
              </a:rPr>
              <a:t>Antifuse: </a:t>
            </a:r>
            <a:r>
              <a:rPr lang="en-US" sz="2800" dirty="0">
                <a:solidFill>
                  <a:srgbClr val="000000"/>
                </a:solidFill>
                <a:ea typeface="Arial"/>
                <a:cs typeface="Arial"/>
              </a:rPr>
              <a:t>2M</a:t>
            </a:r>
            <a:r>
              <a:rPr lang="en-US" sz="2800" i="0" u="none" strike="noStrike" dirty="0">
                <a:solidFill>
                  <a:srgbClr val="000000"/>
                </a:solidFill>
                <a:ea typeface="Arial"/>
                <a:cs typeface="Arial"/>
              </a:rPr>
              <a:t> Logic Gates</a:t>
            </a:r>
            <a:r>
              <a:rPr lang="en-US" sz="2800" dirty="0">
                <a:solidFill>
                  <a:srgbClr val="000000"/>
                </a:solidFill>
                <a:ea typeface="Arial"/>
                <a:cs typeface="Arial"/>
              </a:rPr>
              <a:t>, 150 nm</a:t>
            </a:r>
            <a:endParaRPr lang="en-US" sz="2800" i="0" u="none" strike="noStrike" dirty="0">
              <a:solidFill>
                <a:srgbClr val="000000"/>
              </a:solidFill>
              <a:ea typeface="Arial"/>
              <a:cs typeface="Arial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A5A6055-B9BC-430A-8704-A861BB6B8156}"/>
              </a:ext>
            </a:extLst>
          </p:cNvPr>
          <p:cNvSpPr/>
          <p:nvPr/>
        </p:nvSpPr>
        <p:spPr>
          <a:xfrm>
            <a:off x="1152975" y="2186827"/>
            <a:ext cx="3210833" cy="2073470"/>
          </a:xfrm>
          <a:prstGeom prst="roundRect">
            <a:avLst/>
          </a:prstGeom>
          <a:solidFill>
            <a:srgbClr val="92D05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algn="ctr" defTabSz="1018824"/>
            <a:endParaRPr lang="en-US" sz="3600" b="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982939-6EA7-4CB3-9325-7DB2442A68AF}"/>
              </a:ext>
            </a:extLst>
          </p:cNvPr>
          <p:cNvSpPr txBox="1"/>
          <p:nvPr/>
        </p:nvSpPr>
        <p:spPr>
          <a:xfrm>
            <a:off x="1208559" y="2111491"/>
            <a:ext cx="3162862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 defTabSz="1018824"/>
            <a:r>
              <a:rPr lang="en-US" sz="3600" b="1" dirty="0">
                <a:solidFill>
                  <a:srgbClr val="000000"/>
                </a:solidFill>
              </a:rPr>
              <a:t>“Store in FPGA”</a:t>
            </a:r>
          </a:p>
        </p:txBody>
      </p:sp>
      <p:pic>
        <p:nvPicPr>
          <p:cNvPr id="19" name="Picture 4" descr="Image result for fpga software">
            <a:extLst>
              <a:ext uri="{FF2B5EF4-FFF2-40B4-BE49-F238E27FC236}">
                <a16:creationId xmlns:a16="http://schemas.microsoft.com/office/drawing/2014/main" id="{07F966FF-00F4-4AD2-8196-30A697C994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6138" y="2736128"/>
            <a:ext cx="1021352" cy="11024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2" descr="Bronze key clip art vector clip art free image">
            <a:extLst>
              <a:ext uri="{FF2B5EF4-FFF2-40B4-BE49-F238E27FC236}">
                <a16:creationId xmlns:a16="http://schemas.microsoft.com/office/drawing/2014/main" id="{360B5D6A-11E1-4E9C-BC93-FB59990A6A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341" y="3379525"/>
            <a:ext cx="384427" cy="2288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 descr="A picture containing clipart&#10;&#10;Description generated with high confidence">
            <a:extLst>
              <a:ext uri="{FF2B5EF4-FFF2-40B4-BE49-F238E27FC236}">
                <a16:creationId xmlns:a16="http://schemas.microsoft.com/office/drawing/2014/main" id="{B117F87D-D34C-426F-BFB3-43F4190C15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5754" y="2932273"/>
            <a:ext cx="279991" cy="408326"/>
          </a:xfrm>
          <a:prstGeom prst="rect">
            <a:avLst/>
          </a:prstGeom>
        </p:spPr>
      </p:pic>
      <p:pic>
        <p:nvPicPr>
          <p:cNvPr id="22" name="Picture 4" descr="Image result for lock image">
            <a:extLst>
              <a:ext uri="{FF2B5EF4-FFF2-40B4-BE49-F238E27FC236}">
                <a16:creationId xmlns:a16="http://schemas.microsoft.com/office/drawing/2014/main" id="{08EA174D-B02C-48C4-A0BC-574975D941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3938" y="3046288"/>
            <a:ext cx="220302" cy="257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CC5FBC7-4505-442B-951F-DA20D08281A9}"/>
              </a:ext>
            </a:extLst>
          </p:cNvPr>
          <p:cNvSpPr txBox="1"/>
          <p:nvPr/>
        </p:nvSpPr>
        <p:spPr>
          <a:xfrm>
            <a:off x="1936236" y="3715626"/>
            <a:ext cx="1329458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800" b="1" dirty="0"/>
              <a:t>FPGA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A1E845-B74E-4AA6-AE34-91D7DDAD6EFB}"/>
              </a:ext>
            </a:extLst>
          </p:cNvPr>
          <p:cNvSpPr txBox="1"/>
          <p:nvPr/>
        </p:nvSpPr>
        <p:spPr>
          <a:xfrm>
            <a:off x="3010238" y="2970862"/>
            <a:ext cx="14375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Bitstream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B453155-4696-4044-84A1-ADFEC0234FE1}"/>
              </a:ext>
            </a:extLst>
          </p:cNvPr>
          <p:cNvSpPr txBox="1"/>
          <p:nvPr/>
        </p:nvSpPr>
        <p:spPr>
          <a:xfrm>
            <a:off x="6548407" y="4436266"/>
            <a:ext cx="4789966" cy="9541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ea typeface="Arial"/>
                <a:cs typeface="Arial"/>
              </a:rPr>
              <a:t>SRAM: </a:t>
            </a:r>
            <a:r>
              <a:rPr lang="en-US" sz="2800" dirty="0">
                <a:solidFill>
                  <a:srgbClr val="000000"/>
                </a:solidFill>
                <a:ea typeface="Arial"/>
                <a:cs typeface="Arial"/>
              </a:rPr>
              <a:t>90M</a:t>
            </a:r>
            <a:r>
              <a:rPr lang="en-US" sz="2800" i="0" u="none" strike="noStrike" dirty="0">
                <a:solidFill>
                  <a:srgbClr val="000000"/>
                </a:solidFill>
                <a:ea typeface="Arial"/>
                <a:cs typeface="Arial"/>
              </a:rPr>
              <a:t> Logic Gates</a:t>
            </a:r>
            <a:r>
              <a:rPr lang="en-US" sz="2800" dirty="0">
                <a:solidFill>
                  <a:srgbClr val="000000"/>
                </a:solidFill>
                <a:ea typeface="Arial"/>
                <a:cs typeface="Arial"/>
              </a:rPr>
              <a:t>, 16 nm</a:t>
            </a:r>
          </a:p>
          <a:p>
            <a:r>
              <a:rPr lang="en-US" sz="2800" i="0" u="none" strike="noStrike" dirty="0">
                <a:solidFill>
                  <a:srgbClr val="000000"/>
                </a:solidFill>
                <a:ea typeface="Arial"/>
                <a:cs typeface="Arial"/>
              </a:rPr>
              <a:t>~90% FPGA market share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7B785D7-0A11-4591-8A87-5C263E828B15}"/>
              </a:ext>
            </a:extLst>
          </p:cNvPr>
          <p:cNvSpPr txBox="1"/>
          <p:nvPr/>
        </p:nvSpPr>
        <p:spPr>
          <a:xfrm>
            <a:off x="182162" y="1541973"/>
            <a:ext cx="531595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 dirty="0"/>
              <a:t>Best Bitstream Security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CC0E412-C32A-460C-ADA2-4F90D7CA9AC8}"/>
              </a:ext>
            </a:extLst>
          </p:cNvPr>
          <p:cNvSpPr txBox="1"/>
          <p:nvPr/>
        </p:nvSpPr>
        <p:spPr>
          <a:xfrm>
            <a:off x="7111178" y="1481083"/>
            <a:ext cx="4594936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 dirty="0">
                <a:ea typeface="+mn-lt"/>
                <a:cs typeface="Arial"/>
              </a:rPr>
              <a:t>Best </a:t>
            </a:r>
            <a:r>
              <a:rPr lang="en-US" sz="3600" b="1" dirty="0">
                <a:ea typeface="+mn-lt"/>
                <a:cs typeface="Arial"/>
              </a:rPr>
              <a:t>Performance</a:t>
            </a:r>
            <a:endParaRPr lang="en-US" sz="4000" b="1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8261A3E-6095-4662-BAAF-AD0F513B3637}"/>
              </a:ext>
            </a:extLst>
          </p:cNvPr>
          <p:cNvSpPr txBox="1"/>
          <p:nvPr/>
        </p:nvSpPr>
        <p:spPr>
          <a:xfrm>
            <a:off x="2693741" y="5904318"/>
            <a:ext cx="770673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/>
              <a:t>What about emerging non-volatile memories?</a:t>
            </a:r>
          </a:p>
        </p:txBody>
      </p:sp>
      <p:pic>
        <p:nvPicPr>
          <p:cNvPr id="29" name="Picture 6" descr="A picture containing clipart&#10;&#10;Description generated with high confidence">
            <a:extLst>
              <a:ext uri="{FF2B5EF4-FFF2-40B4-BE49-F238E27FC236}">
                <a16:creationId xmlns:a16="http://schemas.microsoft.com/office/drawing/2014/main" id="{40300CF9-E78A-4AAF-B37E-4B51A4EA84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01990" y="3113587"/>
            <a:ext cx="279991" cy="408326"/>
          </a:xfrm>
          <a:prstGeom prst="rect">
            <a:avLst/>
          </a:prstGeom>
        </p:spPr>
      </p:pic>
      <p:pic>
        <p:nvPicPr>
          <p:cNvPr id="30" name="Picture 4" descr="Image result for lock image">
            <a:extLst>
              <a:ext uri="{FF2B5EF4-FFF2-40B4-BE49-F238E27FC236}">
                <a16:creationId xmlns:a16="http://schemas.microsoft.com/office/drawing/2014/main" id="{B6004E9E-B204-4D47-85CB-DB26D6543C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0174" y="3227602"/>
            <a:ext cx="220302" cy="257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060A7A73-7FD1-4DCF-B840-A8CC1BADB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0370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E17F9E-A03A-4232-9681-661A8097F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Bitstream-Loading: Attacks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8EAE3E-B6C3-4A2D-B3D6-2F60B9B6D76E}"/>
              </a:ext>
            </a:extLst>
          </p:cNvPr>
          <p:cNvSpPr txBox="1"/>
          <p:nvPr/>
        </p:nvSpPr>
        <p:spPr>
          <a:xfrm>
            <a:off x="711868" y="1750077"/>
            <a:ext cx="49783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Side channel attacks: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Power, timing, imaging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Information Leakage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199CCA-5B37-40DD-8C0E-7E2DC0A5C7CF}"/>
              </a:ext>
            </a:extLst>
          </p:cNvPr>
          <p:cNvSpPr/>
          <p:nvPr/>
        </p:nvSpPr>
        <p:spPr>
          <a:xfrm>
            <a:off x="8201637" y="6631724"/>
            <a:ext cx="3990363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latin typeface="NimbusRomNo9L-Regu"/>
              </a:rPr>
              <a:t>Figure: Zhang2015 “</a:t>
            </a:r>
            <a:r>
              <a:rPr lang="en-US" sz="1000" dirty="0"/>
              <a:t>Reconfigurable Binding against FPGA Replay Attacks</a:t>
            </a:r>
            <a:r>
              <a:rPr lang="en-US" sz="1000" dirty="0">
                <a:latin typeface="NimbusRomNo9L-Regu"/>
              </a:rPr>
              <a:t>”</a:t>
            </a:r>
            <a:endParaRPr lang="en-US" sz="10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47A804-25BB-43E9-8DC1-6DC5F77DF3E5}"/>
              </a:ext>
            </a:extLst>
          </p:cNvPr>
          <p:cNvSpPr txBox="1"/>
          <p:nvPr/>
        </p:nvSpPr>
        <p:spPr>
          <a:xfrm>
            <a:off x="711867" y="3348352"/>
            <a:ext cx="41118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Replay attacks: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Load old bitstream to expose vulnerability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072F17-A806-4044-B364-5D80138133B5}"/>
              </a:ext>
            </a:extLst>
          </p:cNvPr>
          <p:cNvSpPr txBox="1"/>
          <p:nvPr/>
        </p:nvSpPr>
        <p:spPr>
          <a:xfrm>
            <a:off x="7017188" y="4980589"/>
            <a:ext cx="4462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Replay attack loads older vulnerable bitstream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2E6844-825D-4F03-B26F-D06664038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2111" y="1766236"/>
            <a:ext cx="5193098" cy="3079416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41E7B2D-9E5E-4EB0-AA49-6B737D07C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388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D51B6-6735-4F87-8A4D-8EBFCCC00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8788C-D9CD-4ED5-A481-BFD7FF2678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FPGA Background</a:t>
            </a:r>
          </a:p>
          <a:p>
            <a:endParaRPr lang="en-US" dirty="0"/>
          </a:p>
          <a:p>
            <a:r>
              <a:rPr lang="en-US" b="1" dirty="0"/>
              <a:t>Five Bitstream Stages</a:t>
            </a:r>
          </a:p>
          <a:p>
            <a:pPr lvl="1"/>
            <a:r>
              <a:rPr lang="en-US" dirty="0"/>
              <a:t>Attacks</a:t>
            </a:r>
          </a:p>
          <a:p>
            <a:pPr lvl="1"/>
            <a:r>
              <a:rPr lang="en-US" dirty="0"/>
              <a:t>Countermeasures</a:t>
            </a:r>
          </a:p>
          <a:p>
            <a:endParaRPr lang="en-US" dirty="0"/>
          </a:p>
          <a:p>
            <a:r>
              <a:rPr lang="en-US" b="1" dirty="0"/>
              <a:t>Future FPGA Bitstream Security</a:t>
            </a:r>
          </a:p>
          <a:p>
            <a:endParaRPr lang="en-US" b="1" dirty="0"/>
          </a:p>
          <a:p>
            <a:r>
              <a:rPr lang="en-US" b="1" dirty="0"/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51E1FB-37B9-4C71-A587-3225B81AE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1610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23B09-E183-4979-8F4B-0B09C7E77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Bitstream-Loading: Countermeasures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0D34BD-46A1-4E11-A715-527553871A2A}"/>
              </a:ext>
            </a:extLst>
          </p:cNvPr>
          <p:cNvSpPr txBox="1"/>
          <p:nvPr/>
        </p:nvSpPr>
        <p:spPr>
          <a:xfrm>
            <a:off x="6596743" y="6611779"/>
            <a:ext cx="559525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Figure: Peterson2018, “Xapp1323: Developing tamper-resistant designs with </a:t>
            </a:r>
            <a:r>
              <a:rPr lang="en-US" sz="1000" dirty="0" err="1"/>
              <a:t>zynq</a:t>
            </a:r>
            <a:r>
              <a:rPr lang="en-US" sz="1000" dirty="0"/>
              <a:t> </a:t>
            </a:r>
            <a:r>
              <a:rPr lang="en-US" sz="1000" dirty="0" err="1"/>
              <a:t>ultrascale</a:t>
            </a:r>
            <a:r>
              <a:rPr lang="en-US" sz="1000" dirty="0"/>
              <a:t>+ devices”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67EB0D-8907-4ED6-8BED-F3052154A3DE}"/>
              </a:ext>
            </a:extLst>
          </p:cNvPr>
          <p:cNvSpPr txBox="1"/>
          <p:nvPr/>
        </p:nvSpPr>
        <p:spPr>
          <a:xfrm>
            <a:off x="7709483" y="5919257"/>
            <a:ext cx="43528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Encrypted FSBL Authentication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D9B6C6-8804-4744-A18C-D99B536F72AD}"/>
              </a:ext>
            </a:extLst>
          </p:cNvPr>
          <p:cNvSpPr txBox="1"/>
          <p:nvPr/>
        </p:nvSpPr>
        <p:spPr>
          <a:xfrm>
            <a:off x="711867" y="1750077"/>
            <a:ext cx="501781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Vendor hardware level: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Encrypted FSBL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Side channel defenses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b="1" dirty="0"/>
              <a:t>Vendor software level: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Bitstream versioning</a:t>
            </a:r>
          </a:p>
          <a:p>
            <a:endParaRPr lang="en-US" sz="2400" b="1" dirty="0"/>
          </a:p>
          <a:p>
            <a:r>
              <a:rPr lang="en-US" sz="2400" b="1" dirty="0"/>
              <a:t>User level: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Custom FSBL</a:t>
            </a:r>
          </a:p>
          <a:p>
            <a:endParaRPr lang="en-US" sz="24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402A9C-FD15-4810-92F6-4ADE6F969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4906" y="1750077"/>
            <a:ext cx="4519125" cy="736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60C833C-036C-4185-99CB-03C34C49DD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0467" y="4072695"/>
            <a:ext cx="4421231" cy="18465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550664F-FCE2-4B00-9577-884E23773373}"/>
              </a:ext>
            </a:extLst>
          </p:cNvPr>
          <p:cNvSpPr txBox="1"/>
          <p:nvPr/>
        </p:nvSpPr>
        <p:spPr>
          <a:xfrm>
            <a:off x="7839191" y="2418363"/>
            <a:ext cx="43528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Encrypted FSBL Authentication 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B5DB3D0-0532-421D-BCE4-0038934646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7735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ACE02-BD4A-4E64-AE27-B69CBD1AD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Bitstream-Running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E05D4E-838E-45B1-94BE-05D2845B8029}"/>
              </a:ext>
            </a:extLst>
          </p:cNvPr>
          <p:cNvCxnSpPr>
            <a:cxnSpLocks/>
          </p:cNvCxnSpPr>
          <p:nvPr/>
        </p:nvCxnSpPr>
        <p:spPr>
          <a:xfrm flipH="1">
            <a:off x="9140072" y="2712607"/>
            <a:ext cx="400237" cy="105332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15091FC-EF7D-4311-A24F-30FFE76C6281}"/>
              </a:ext>
            </a:extLst>
          </p:cNvPr>
          <p:cNvCxnSpPr>
            <a:cxnSpLocks/>
          </p:cNvCxnSpPr>
          <p:nvPr/>
        </p:nvCxnSpPr>
        <p:spPr>
          <a:xfrm>
            <a:off x="8184562" y="2742018"/>
            <a:ext cx="205775" cy="103522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B645E59-044B-4E74-A9ED-369EC0C3C2F8}"/>
              </a:ext>
            </a:extLst>
          </p:cNvPr>
          <p:cNvSpPr/>
          <p:nvPr/>
        </p:nvSpPr>
        <p:spPr>
          <a:xfrm>
            <a:off x="4214128" y="1960175"/>
            <a:ext cx="131604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Integrator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54337B0-3091-4E81-9D0B-D4ED86ADAB69}"/>
              </a:ext>
            </a:extLst>
          </p:cNvPr>
          <p:cNvSpPr/>
          <p:nvPr/>
        </p:nvSpPr>
        <p:spPr>
          <a:xfrm>
            <a:off x="6812708" y="1941768"/>
            <a:ext cx="147427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Programmer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B952E68-8436-4F9C-83B5-17E23ED8C8D3}"/>
              </a:ext>
            </a:extLst>
          </p:cNvPr>
          <p:cNvSpPr/>
          <p:nvPr/>
        </p:nvSpPr>
        <p:spPr>
          <a:xfrm>
            <a:off x="8833565" y="1928085"/>
            <a:ext cx="988015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In-Field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28F28FE-2F84-4AAC-BD21-80F4310ED5A5}"/>
              </a:ext>
            </a:extLst>
          </p:cNvPr>
          <p:cNvSpPr/>
          <p:nvPr/>
        </p:nvSpPr>
        <p:spPr>
          <a:xfrm>
            <a:off x="2507680" y="1914111"/>
            <a:ext cx="1706448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19AA2D70-5FD0-417C-8D9A-1741BE99C7A4}"/>
              </a:ext>
            </a:extLst>
          </p:cNvPr>
          <p:cNvSpPr/>
          <p:nvPr/>
        </p:nvSpPr>
        <p:spPr>
          <a:xfrm>
            <a:off x="5545953" y="2172332"/>
            <a:ext cx="1266756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5DC480C-8F9D-4FD6-BDC2-7A989628FA0D}"/>
              </a:ext>
            </a:extLst>
          </p:cNvPr>
          <p:cNvSpPr/>
          <p:nvPr/>
        </p:nvSpPr>
        <p:spPr>
          <a:xfrm>
            <a:off x="8302762" y="2177471"/>
            <a:ext cx="560253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4B69A63E-52CE-4E65-8A70-E5A3FDE5E695}"/>
              </a:ext>
            </a:extLst>
          </p:cNvPr>
          <p:cNvSpPr/>
          <p:nvPr/>
        </p:nvSpPr>
        <p:spPr>
          <a:xfrm>
            <a:off x="9813776" y="2172332"/>
            <a:ext cx="571583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73CEF723-295A-40E2-906A-269CB4DAD1B8}"/>
              </a:ext>
            </a:extLst>
          </p:cNvPr>
          <p:cNvSpPr/>
          <p:nvPr/>
        </p:nvSpPr>
        <p:spPr>
          <a:xfrm>
            <a:off x="7946113" y="3766491"/>
            <a:ext cx="1234240" cy="54467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Bitstream- Running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2032268-614E-4C5E-86C4-BA171015DEFA}"/>
              </a:ext>
            </a:extLst>
          </p:cNvPr>
          <p:cNvSpPr/>
          <p:nvPr/>
        </p:nvSpPr>
        <p:spPr>
          <a:xfrm>
            <a:off x="10401343" y="1941768"/>
            <a:ext cx="157615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Recycler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(E-Waste)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54E01EF-D543-4776-ACD2-0DB781B0B02C}"/>
              </a:ext>
            </a:extLst>
          </p:cNvPr>
          <p:cNvSpPr/>
          <p:nvPr/>
        </p:nvSpPr>
        <p:spPr>
          <a:xfrm>
            <a:off x="1349674" y="1799260"/>
            <a:ext cx="93475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749E098-7160-4839-81C7-E388D0E0FC21}"/>
              </a:ext>
            </a:extLst>
          </p:cNvPr>
          <p:cNvSpPr/>
          <p:nvPr/>
        </p:nvSpPr>
        <p:spPr>
          <a:xfrm>
            <a:off x="1458609" y="1865090"/>
            <a:ext cx="914551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44D90EC9-AF63-4410-AD22-36B723AD1DD5}"/>
              </a:ext>
            </a:extLst>
          </p:cNvPr>
          <p:cNvSpPr/>
          <p:nvPr/>
        </p:nvSpPr>
        <p:spPr>
          <a:xfrm>
            <a:off x="1583168" y="1941768"/>
            <a:ext cx="908727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3PIP Design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House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7FE9477-BEFD-4BE6-9D00-895DE2600312}"/>
              </a:ext>
            </a:extLst>
          </p:cNvPr>
          <p:cNvSpPr txBox="1"/>
          <p:nvPr/>
        </p:nvSpPr>
        <p:spPr>
          <a:xfrm>
            <a:off x="9277422" y="3170935"/>
            <a:ext cx="992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Operating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B959249-78A5-4723-B155-8C6DAAFD1FFD}"/>
              </a:ext>
            </a:extLst>
          </p:cNvPr>
          <p:cNvSpPr txBox="1"/>
          <p:nvPr/>
        </p:nvSpPr>
        <p:spPr>
          <a:xfrm>
            <a:off x="8311240" y="3173252"/>
            <a:ext cx="11126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Remote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Upgrade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2F20904-4588-46BF-A2B1-21A403C965F2}"/>
              </a:ext>
            </a:extLst>
          </p:cNvPr>
          <p:cNvCxnSpPr>
            <a:cxnSpLocks/>
          </p:cNvCxnSpPr>
          <p:nvPr/>
        </p:nvCxnSpPr>
        <p:spPr>
          <a:xfrm>
            <a:off x="8119757" y="4946832"/>
            <a:ext cx="2705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98F88F1-F87C-41CE-8B3B-5B37E6D27AF7}"/>
              </a:ext>
            </a:extLst>
          </p:cNvPr>
          <p:cNvCxnSpPr>
            <a:cxnSpLocks/>
            <a:endCxn id="79" idx="1"/>
          </p:cNvCxnSpPr>
          <p:nvPr/>
        </p:nvCxnSpPr>
        <p:spPr>
          <a:xfrm>
            <a:off x="8119757" y="5898196"/>
            <a:ext cx="250901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74ED528-E304-4BA9-B622-BDBAB6191014}"/>
              </a:ext>
            </a:extLst>
          </p:cNvPr>
          <p:cNvCxnSpPr>
            <a:cxnSpLocks/>
          </p:cNvCxnSpPr>
          <p:nvPr/>
        </p:nvCxnSpPr>
        <p:spPr>
          <a:xfrm>
            <a:off x="8137896" y="4311167"/>
            <a:ext cx="0" cy="1603134"/>
          </a:xfrm>
          <a:prstGeom prst="straightConnector1">
            <a:avLst/>
          </a:prstGeom>
          <a:ln w="508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252D81F3-DD3A-4BB4-BF62-AEE62F1E465A}"/>
              </a:ext>
            </a:extLst>
          </p:cNvPr>
          <p:cNvSpPr txBox="1"/>
          <p:nvPr/>
        </p:nvSpPr>
        <p:spPr>
          <a:xfrm>
            <a:off x="201319" y="1823240"/>
            <a:ext cx="1169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Entities</a:t>
            </a: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2991FE8B-6C45-4BA4-9129-5691C0FC4814}"/>
              </a:ext>
            </a:extLst>
          </p:cNvPr>
          <p:cNvSpPr/>
          <p:nvPr/>
        </p:nvSpPr>
        <p:spPr>
          <a:xfrm>
            <a:off x="8379606" y="4726505"/>
            <a:ext cx="1127799" cy="64008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Fault Injection</a:t>
            </a:r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A2E165D6-B113-4A67-9826-A6C0AFB344F0}"/>
              </a:ext>
            </a:extLst>
          </p:cNvPr>
          <p:cNvSpPr/>
          <p:nvPr/>
        </p:nvSpPr>
        <p:spPr>
          <a:xfrm>
            <a:off x="8370658" y="5578156"/>
            <a:ext cx="1127800" cy="64008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Run-time Attacks</a:t>
            </a:r>
          </a:p>
        </p:txBody>
      </p:sp>
      <p:sp>
        <p:nvSpPr>
          <p:cNvPr id="82" name="Arrow: Right 81">
            <a:extLst>
              <a:ext uri="{FF2B5EF4-FFF2-40B4-BE49-F238E27FC236}">
                <a16:creationId xmlns:a16="http://schemas.microsoft.com/office/drawing/2014/main" id="{247239ED-F6EB-4805-89C2-FBDC186D65FB}"/>
              </a:ext>
            </a:extLst>
          </p:cNvPr>
          <p:cNvSpPr/>
          <p:nvPr/>
        </p:nvSpPr>
        <p:spPr>
          <a:xfrm>
            <a:off x="3616440" y="2330893"/>
            <a:ext cx="590975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Rectangle: Rounded Corners 84">
            <a:extLst>
              <a:ext uri="{FF2B5EF4-FFF2-40B4-BE49-F238E27FC236}">
                <a16:creationId xmlns:a16="http://schemas.microsoft.com/office/drawing/2014/main" id="{403212AB-EA29-415C-93C0-A4FEDB4E3D08}"/>
              </a:ext>
            </a:extLst>
          </p:cNvPr>
          <p:cNvSpPr/>
          <p:nvPr/>
        </p:nvSpPr>
        <p:spPr>
          <a:xfrm>
            <a:off x="2567010" y="2274153"/>
            <a:ext cx="1049430" cy="540376"/>
          </a:xfrm>
          <a:prstGeom prst="roundRect">
            <a:avLst/>
          </a:prstGeom>
          <a:solidFill>
            <a:srgbClr val="9D90A0">
              <a:lumMod val="40000"/>
              <a:lumOff val="6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In-House IP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7D8DD94-0F2D-4F0D-8F05-2E9A3997F6FF}"/>
              </a:ext>
            </a:extLst>
          </p:cNvPr>
          <p:cNvSpPr txBox="1"/>
          <p:nvPr/>
        </p:nvSpPr>
        <p:spPr>
          <a:xfrm>
            <a:off x="6582331" y="3797318"/>
            <a:ext cx="1092343" cy="465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Stages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F3A47C7D-FDAE-4FF3-B4F8-E4F7C01F321F}"/>
              </a:ext>
            </a:extLst>
          </p:cNvPr>
          <p:cNvSpPr txBox="1"/>
          <p:nvPr/>
        </p:nvSpPr>
        <p:spPr>
          <a:xfrm>
            <a:off x="6514850" y="5234474"/>
            <a:ext cx="1198502" cy="4650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Threats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BA3C411-8609-49C6-8CD9-94E4D8228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2835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7FC6B-EEE4-40AB-ACED-B92FE1479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Bitstream-Running: Attacks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DA8376-2BB1-4F64-9AF9-7A171B3C41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987"/>
          <a:stretch/>
        </p:blipFill>
        <p:spPr>
          <a:xfrm>
            <a:off x="9363806" y="2041379"/>
            <a:ext cx="2505809" cy="14003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DDBAA4-8D56-4C8D-BD05-4083E0114D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079" t="55769" r="17702" b="15769"/>
          <a:stretch/>
        </p:blipFill>
        <p:spPr>
          <a:xfrm>
            <a:off x="6547944" y="1678496"/>
            <a:ext cx="2401599" cy="350759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83E0697-5B92-4727-AEDA-99524DDFFF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886"/>
          <a:stretch/>
        </p:blipFill>
        <p:spPr>
          <a:xfrm>
            <a:off x="9363806" y="3785055"/>
            <a:ext cx="2613263" cy="14003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3FD74F6-7C12-4C5E-9ACD-E11F3A284EFD}"/>
              </a:ext>
            </a:extLst>
          </p:cNvPr>
          <p:cNvSpPr txBox="1"/>
          <p:nvPr/>
        </p:nvSpPr>
        <p:spPr>
          <a:xfrm>
            <a:off x="711868" y="1750077"/>
            <a:ext cx="51664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Fault injection: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Glitches (power, clock, EM, laser, temperature)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Bit errors (ionizing radiation)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37D83C-B794-42EB-AB6E-A50C728746F9}"/>
              </a:ext>
            </a:extLst>
          </p:cNvPr>
          <p:cNvSpPr txBox="1"/>
          <p:nvPr/>
        </p:nvSpPr>
        <p:spPr>
          <a:xfrm>
            <a:off x="711867" y="3642566"/>
            <a:ext cx="41118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Run-time threats: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Partial reconfiguration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Shared tenancy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CB4EB95-C308-4477-B0A5-C2CD3C3C2D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721" t="26836" r="50987" b="54118"/>
          <a:stretch/>
        </p:blipFill>
        <p:spPr>
          <a:xfrm>
            <a:off x="11055350" y="2702671"/>
            <a:ext cx="814265" cy="266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D2C498B-BE96-4ADC-BF61-074E9DDDA1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886" t="30086" r="40548" b="51244"/>
          <a:stretch/>
        </p:blipFill>
        <p:spPr>
          <a:xfrm>
            <a:off x="9363806" y="4459293"/>
            <a:ext cx="540162" cy="26144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BB2219B-49D9-4872-8F93-96735D7A18E6}"/>
              </a:ext>
            </a:extLst>
          </p:cNvPr>
          <p:cNvSpPr txBox="1"/>
          <p:nvPr/>
        </p:nvSpPr>
        <p:spPr>
          <a:xfrm>
            <a:off x="6947821" y="5185387"/>
            <a:ext cx="177630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AWS shared tenancy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BD3505C-42D9-418B-BA48-BB3247E8D270}"/>
              </a:ext>
            </a:extLst>
          </p:cNvPr>
          <p:cNvSpPr txBox="1"/>
          <p:nvPr/>
        </p:nvSpPr>
        <p:spPr>
          <a:xfrm>
            <a:off x="9303230" y="5168815"/>
            <a:ext cx="28887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Shared power distribution network (PDN) attack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EE9D19-04DF-4F18-AC24-63A67805F67A}"/>
              </a:ext>
            </a:extLst>
          </p:cNvPr>
          <p:cNvSpPr txBox="1"/>
          <p:nvPr/>
        </p:nvSpPr>
        <p:spPr>
          <a:xfrm>
            <a:off x="7735078" y="6465119"/>
            <a:ext cx="44569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Figure: Trimberger2017, “Security of FPGAs in Data Centers”</a:t>
            </a:r>
          </a:p>
          <a:p>
            <a:r>
              <a:rPr lang="en-US" sz="1000" dirty="0"/>
              <a:t>Figure: Schellenberg2018, “An inside job: Remote power analysis attacks on </a:t>
            </a:r>
            <a:r>
              <a:rPr lang="en-US" sz="1000" dirty="0" err="1"/>
              <a:t>fpgas</a:t>
            </a:r>
            <a:r>
              <a:rPr lang="en-US" sz="1000" dirty="0"/>
              <a:t>”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F9553EB6-468E-4B13-8250-2E400BC72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1836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23B09-E183-4979-8F4B-0B09C7E77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Bitstream-Running: Countermeasures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0D34BD-46A1-4E11-A715-527553871A2A}"/>
              </a:ext>
            </a:extLst>
          </p:cNvPr>
          <p:cNvSpPr txBox="1"/>
          <p:nvPr/>
        </p:nvSpPr>
        <p:spPr>
          <a:xfrm>
            <a:off x="8976050" y="6611779"/>
            <a:ext cx="3303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Figure: Xilinx2015, “Security monitor </a:t>
            </a:r>
            <a:r>
              <a:rPr lang="en-US" sz="1000" dirty="0" err="1"/>
              <a:t>ip</a:t>
            </a:r>
            <a:r>
              <a:rPr lang="en-US" sz="1000" dirty="0"/>
              <a:t> core product brief”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67EB0D-8907-4ED6-8BED-F3052154A3DE}"/>
              </a:ext>
            </a:extLst>
          </p:cNvPr>
          <p:cNvSpPr txBox="1"/>
          <p:nvPr/>
        </p:nvSpPr>
        <p:spPr>
          <a:xfrm>
            <a:off x="6981432" y="4851626"/>
            <a:ext cx="43528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Xilinx </a:t>
            </a:r>
            <a:r>
              <a:rPr lang="en-US" sz="2400" b="1" dirty="0" err="1"/>
              <a:t>Secmon</a:t>
            </a:r>
            <a:r>
              <a:rPr lang="en-US" sz="2400" b="1" dirty="0"/>
              <a:t> Tamper detection IP core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D9B6C6-8804-4744-A18C-D99B536F72AD}"/>
              </a:ext>
            </a:extLst>
          </p:cNvPr>
          <p:cNvSpPr txBox="1"/>
          <p:nvPr/>
        </p:nvSpPr>
        <p:spPr>
          <a:xfrm>
            <a:off x="711867" y="1750077"/>
            <a:ext cx="58009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Vendor hardware level: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Sensors (temperature, voltage, …)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Side channel defenses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Configuration memory hashing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b="1" dirty="0"/>
              <a:t>Vendor software level: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Bitstream screening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Vulnerable node identification</a:t>
            </a:r>
          </a:p>
          <a:p>
            <a:endParaRPr lang="en-US" sz="2400" b="1" dirty="0"/>
          </a:p>
          <a:p>
            <a:r>
              <a:rPr lang="en-US" sz="2400" b="1" dirty="0"/>
              <a:t>User level: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Tamper-resistant designs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Partial reconfiguration hashing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Tamper detection IP cores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4936D8-3F11-449E-9D9F-1407F9101E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1432" y="1830355"/>
            <a:ext cx="4980898" cy="2881604"/>
          </a:xfrm>
          <a:prstGeom prst="rect">
            <a:avLst/>
          </a:prstGeom>
        </p:spPr>
      </p:pic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59A86C9-A7F3-4FB5-8320-5BC988907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959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ACE02-BD4A-4E64-AE27-B69CBD1AD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Bitstream-EOL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F343F50-3575-4F65-8F7A-2507165F1563}"/>
              </a:ext>
            </a:extLst>
          </p:cNvPr>
          <p:cNvCxnSpPr>
            <a:cxnSpLocks/>
          </p:cNvCxnSpPr>
          <p:nvPr/>
        </p:nvCxnSpPr>
        <p:spPr>
          <a:xfrm>
            <a:off x="11121042" y="2807106"/>
            <a:ext cx="140207" cy="95882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C08F2BC-13BA-4003-BA20-F8B06ABF2FAD}"/>
              </a:ext>
            </a:extLst>
          </p:cNvPr>
          <p:cNvCxnSpPr>
            <a:cxnSpLocks/>
            <a:endCxn id="26" idx="0"/>
          </p:cNvCxnSpPr>
          <p:nvPr/>
        </p:nvCxnSpPr>
        <p:spPr>
          <a:xfrm>
            <a:off x="9673483" y="2672047"/>
            <a:ext cx="1192718" cy="109444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B645E59-044B-4E74-A9ED-369EC0C3C2F8}"/>
              </a:ext>
            </a:extLst>
          </p:cNvPr>
          <p:cNvSpPr/>
          <p:nvPr/>
        </p:nvSpPr>
        <p:spPr>
          <a:xfrm>
            <a:off x="4214128" y="1960175"/>
            <a:ext cx="131604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Integrator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54337B0-3091-4E81-9D0B-D4ED86ADAB69}"/>
              </a:ext>
            </a:extLst>
          </p:cNvPr>
          <p:cNvSpPr/>
          <p:nvPr/>
        </p:nvSpPr>
        <p:spPr>
          <a:xfrm>
            <a:off x="6812708" y="1941768"/>
            <a:ext cx="147427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Programmer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B952E68-8436-4F9C-83B5-17E23ED8C8D3}"/>
              </a:ext>
            </a:extLst>
          </p:cNvPr>
          <p:cNvSpPr/>
          <p:nvPr/>
        </p:nvSpPr>
        <p:spPr>
          <a:xfrm>
            <a:off x="8833565" y="1928085"/>
            <a:ext cx="988015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In-Field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28F28FE-2F84-4AAC-BD21-80F4310ED5A5}"/>
              </a:ext>
            </a:extLst>
          </p:cNvPr>
          <p:cNvSpPr/>
          <p:nvPr/>
        </p:nvSpPr>
        <p:spPr>
          <a:xfrm>
            <a:off x="2507680" y="1914111"/>
            <a:ext cx="1706448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19AA2D70-5FD0-417C-8D9A-1741BE99C7A4}"/>
              </a:ext>
            </a:extLst>
          </p:cNvPr>
          <p:cNvSpPr/>
          <p:nvPr/>
        </p:nvSpPr>
        <p:spPr>
          <a:xfrm>
            <a:off x="5545953" y="2172332"/>
            <a:ext cx="1266756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5DC480C-8F9D-4FD6-BDC2-7A989628FA0D}"/>
              </a:ext>
            </a:extLst>
          </p:cNvPr>
          <p:cNvSpPr/>
          <p:nvPr/>
        </p:nvSpPr>
        <p:spPr>
          <a:xfrm>
            <a:off x="8302762" y="2177471"/>
            <a:ext cx="560253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4B69A63E-52CE-4E65-8A70-E5A3FDE5E695}"/>
              </a:ext>
            </a:extLst>
          </p:cNvPr>
          <p:cNvSpPr/>
          <p:nvPr/>
        </p:nvSpPr>
        <p:spPr>
          <a:xfrm>
            <a:off x="9813776" y="2172332"/>
            <a:ext cx="571583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FEF68F5-43DC-4F42-B083-B6B2FC91BEA9}"/>
              </a:ext>
            </a:extLst>
          </p:cNvPr>
          <p:cNvSpPr/>
          <p:nvPr/>
        </p:nvSpPr>
        <p:spPr>
          <a:xfrm>
            <a:off x="9826629" y="3766491"/>
            <a:ext cx="2079144" cy="54467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Bitstream-EOL and Counterfeiting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2032268-614E-4C5E-86C4-BA171015DEFA}"/>
              </a:ext>
            </a:extLst>
          </p:cNvPr>
          <p:cNvSpPr/>
          <p:nvPr/>
        </p:nvSpPr>
        <p:spPr>
          <a:xfrm>
            <a:off x="10401343" y="1941768"/>
            <a:ext cx="157615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Recycler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(E-Waste)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54E01EF-D543-4776-ACD2-0DB781B0B02C}"/>
              </a:ext>
            </a:extLst>
          </p:cNvPr>
          <p:cNvSpPr/>
          <p:nvPr/>
        </p:nvSpPr>
        <p:spPr>
          <a:xfrm>
            <a:off x="1349674" y="1799260"/>
            <a:ext cx="93475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749E098-7160-4839-81C7-E388D0E0FC21}"/>
              </a:ext>
            </a:extLst>
          </p:cNvPr>
          <p:cNvSpPr/>
          <p:nvPr/>
        </p:nvSpPr>
        <p:spPr>
          <a:xfrm>
            <a:off x="1458609" y="1865090"/>
            <a:ext cx="914551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44D90EC9-AF63-4410-AD22-36B723AD1DD5}"/>
              </a:ext>
            </a:extLst>
          </p:cNvPr>
          <p:cNvSpPr/>
          <p:nvPr/>
        </p:nvSpPr>
        <p:spPr>
          <a:xfrm>
            <a:off x="1583168" y="1941768"/>
            <a:ext cx="908727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3PIP Design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House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5D97755-084E-4ECA-B6B5-80FE200C5566}"/>
              </a:ext>
            </a:extLst>
          </p:cNvPr>
          <p:cNvSpPr txBox="1"/>
          <p:nvPr/>
        </p:nvSpPr>
        <p:spPr>
          <a:xfrm>
            <a:off x="11142056" y="2913122"/>
            <a:ext cx="916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PCB Extraction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D9EE2AE-F7EE-4AE5-8AF4-D8CD16D56ACF}"/>
              </a:ext>
            </a:extLst>
          </p:cNvPr>
          <p:cNvSpPr txBox="1"/>
          <p:nvPr/>
        </p:nvSpPr>
        <p:spPr>
          <a:xfrm rot="2536121">
            <a:off x="9837893" y="2909110"/>
            <a:ext cx="12887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Decommissioned  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FE0C9D54-F192-4149-A28C-55C76EE2CEE9}"/>
              </a:ext>
            </a:extLst>
          </p:cNvPr>
          <p:cNvCxnSpPr>
            <a:cxnSpLocks/>
          </p:cNvCxnSpPr>
          <p:nvPr/>
        </p:nvCxnSpPr>
        <p:spPr>
          <a:xfrm>
            <a:off x="10138620" y="5014880"/>
            <a:ext cx="2705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FCCB1207-4E74-4061-945C-92C6AC7D6A91}"/>
              </a:ext>
            </a:extLst>
          </p:cNvPr>
          <p:cNvCxnSpPr>
            <a:cxnSpLocks/>
          </p:cNvCxnSpPr>
          <p:nvPr/>
        </p:nvCxnSpPr>
        <p:spPr>
          <a:xfrm>
            <a:off x="10138620" y="5914301"/>
            <a:ext cx="2705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0EDC323-6AA5-4BA9-9BB7-67F6BCA34771}"/>
              </a:ext>
            </a:extLst>
          </p:cNvPr>
          <p:cNvCxnSpPr>
            <a:cxnSpLocks/>
          </p:cNvCxnSpPr>
          <p:nvPr/>
        </p:nvCxnSpPr>
        <p:spPr>
          <a:xfrm>
            <a:off x="10138620" y="4311167"/>
            <a:ext cx="0" cy="1675548"/>
          </a:xfrm>
          <a:prstGeom prst="straightConnector1">
            <a:avLst/>
          </a:prstGeom>
          <a:ln w="508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252D81F3-DD3A-4BB4-BF62-AEE62F1E465A}"/>
              </a:ext>
            </a:extLst>
          </p:cNvPr>
          <p:cNvSpPr txBox="1"/>
          <p:nvPr/>
        </p:nvSpPr>
        <p:spPr>
          <a:xfrm>
            <a:off x="201319" y="1823240"/>
            <a:ext cx="1169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Entities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48F0688-9114-4BA9-9A08-A52A11E04EAD}"/>
              </a:ext>
            </a:extLst>
          </p:cNvPr>
          <p:cNvSpPr txBox="1"/>
          <p:nvPr/>
        </p:nvSpPr>
        <p:spPr>
          <a:xfrm>
            <a:off x="8592783" y="3800710"/>
            <a:ext cx="1084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Stages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1CF1847-6146-4006-A156-8692C3A40AA2}"/>
              </a:ext>
            </a:extLst>
          </p:cNvPr>
          <p:cNvSpPr txBox="1"/>
          <p:nvPr/>
        </p:nvSpPr>
        <p:spPr>
          <a:xfrm>
            <a:off x="8525302" y="5237866"/>
            <a:ext cx="11897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Threats</a:t>
            </a:r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1E33E078-E233-4594-AC80-B53C4BA0D451}"/>
              </a:ext>
            </a:extLst>
          </p:cNvPr>
          <p:cNvSpPr/>
          <p:nvPr/>
        </p:nvSpPr>
        <p:spPr>
          <a:xfrm>
            <a:off x="10391060" y="4718492"/>
            <a:ext cx="1392898" cy="64008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Remanence</a:t>
            </a: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4CD19FBB-D575-4DDE-8EDE-4986A65CA569}"/>
              </a:ext>
            </a:extLst>
          </p:cNvPr>
          <p:cNvSpPr/>
          <p:nvPr/>
        </p:nvSpPr>
        <p:spPr>
          <a:xfrm>
            <a:off x="10391060" y="5593623"/>
            <a:ext cx="1334604" cy="64008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Counterfeit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FPGAs</a:t>
            </a:r>
          </a:p>
        </p:txBody>
      </p:sp>
      <p:sp>
        <p:nvSpPr>
          <p:cNvPr id="82" name="Arrow: Right 81">
            <a:extLst>
              <a:ext uri="{FF2B5EF4-FFF2-40B4-BE49-F238E27FC236}">
                <a16:creationId xmlns:a16="http://schemas.microsoft.com/office/drawing/2014/main" id="{247239ED-F6EB-4805-89C2-FBDC186D65FB}"/>
              </a:ext>
            </a:extLst>
          </p:cNvPr>
          <p:cNvSpPr/>
          <p:nvPr/>
        </p:nvSpPr>
        <p:spPr>
          <a:xfrm>
            <a:off x="3616440" y="2330893"/>
            <a:ext cx="590975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Rectangle: Rounded Corners 84">
            <a:extLst>
              <a:ext uri="{FF2B5EF4-FFF2-40B4-BE49-F238E27FC236}">
                <a16:creationId xmlns:a16="http://schemas.microsoft.com/office/drawing/2014/main" id="{403212AB-EA29-415C-93C0-A4FEDB4E3D08}"/>
              </a:ext>
            </a:extLst>
          </p:cNvPr>
          <p:cNvSpPr/>
          <p:nvPr/>
        </p:nvSpPr>
        <p:spPr>
          <a:xfrm>
            <a:off x="2567010" y="2274153"/>
            <a:ext cx="1049430" cy="540376"/>
          </a:xfrm>
          <a:prstGeom prst="roundRect">
            <a:avLst/>
          </a:prstGeom>
          <a:solidFill>
            <a:srgbClr val="9D90A0">
              <a:lumMod val="40000"/>
              <a:lumOff val="6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In-House IP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745625-BB0E-4AC1-A75A-7D013BD67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9155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7FC6B-EEE4-40AB-ACED-B92FE1479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Bitstream-EOL: Attacks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FD74F6-7C12-4C5E-9ACD-E11F3A284EFD}"/>
              </a:ext>
            </a:extLst>
          </p:cNvPr>
          <p:cNvSpPr txBox="1"/>
          <p:nvPr/>
        </p:nvSpPr>
        <p:spPr>
          <a:xfrm>
            <a:off x="711868" y="1750077"/>
            <a:ext cx="51664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Bitstream remanence: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Bitstream still on board NVM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Bitstream still on Flash/antifuse FPGA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37D83C-B794-42EB-AB6E-A50C728746F9}"/>
              </a:ext>
            </a:extLst>
          </p:cNvPr>
          <p:cNvSpPr txBox="1"/>
          <p:nvPr/>
        </p:nvSpPr>
        <p:spPr>
          <a:xfrm>
            <a:off x="711867" y="3642566"/>
            <a:ext cx="41118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FPGA counterfeits: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Harvested from e-waste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Remarked legacy devices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B2219B-49D9-4872-8F93-96735D7A18E6}"/>
              </a:ext>
            </a:extLst>
          </p:cNvPr>
          <p:cNvSpPr txBox="1"/>
          <p:nvPr/>
        </p:nvSpPr>
        <p:spPr>
          <a:xfrm>
            <a:off x="7004970" y="4658564"/>
            <a:ext cx="44569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FPGAs = 20% of counterfeits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EE9D19-04DF-4F18-AC24-63A67805F67A}"/>
              </a:ext>
            </a:extLst>
          </p:cNvPr>
          <p:cNvSpPr txBox="1"/>
          <p:nvPr/>
        </p:nvSpPr>
        <p:spPr>
          <a:xfrm>
            <a:off x="8916178" y="6611779"/>
            <a:ext cx="327582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Figure: Akhoundov2018, “2017 </a:t>
            </a:r>
            <a:r>
              <a:rPr lang="en-US" sz="1000" dirty="0" err="1"/>
              <a:t>erai</a:t>
            </a:r>
            <a:r>
              <a:rPr lang="en-US" sz="1000" dirty="0"/>
              <a:t> reported parts analysis”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B23F81-1800-4D1D-A0F1-ADC41A4A4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8286" y="2199436"/>
            <a:ext cx="6326776" cy="2586800"/>
          </a:xfrm>
          <a:prstGeom prst="rect">
            <a:avLst/>
          </a:prstGeom>
        </p:spPr>
      </p:pic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8210E49D-9C24-45B7-B742-256638BF4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9669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23B09-E183-4979-8F4B-0B09C7E77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Bitstream-EOL: Countermeasures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0D34BD-46A1-4E11-A715-527553871A2A}"/>
              </a:ext>
            </a:extLst>
          </p:cNvPr>
          <p:cNvSpPr txBox="1"/>
          <p:nvPr/>
        </p:nvSpPr>
        <p:spPr>
          <a:xfrm>
            <a:off x="8934450" y="6611779"/>
            <a:ext cx="33446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Figure: Microsemi2018, “</a:t>
            </a:r>
            <a:r>
              <a:rPr lang="en-US" sz="1000" dirty="0" err="1"/>
              <a:t>Polarfire</a:t>
            </a:r>
            <a:r>
              <a:rPr lang="en-US" sz="1000" dirty="0"/>
              <a:t> FPGA security user guide”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67EB0D-8907-4ED6-8BED-F3052154A3DE}"/>
              </a:ext>
            </a:extLst>
          </p:cNvPr>
          <p:cNvSpPr txBox="1"/>
          <p:nvPr/>
        </p:nvSpPr>
        <p:spPr>
          <a:xfrm>
            <a:off x="6981432" y="4851626"/>
            <a:ext cx="43528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Microsemi zeroization options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D9B6C6-8804-4744-A18C-D99B536F72AD}"/>
              </a:ext>
            </a:extLst>
          </p:cNvPr>
          <p:cNvSpPr txBox="1"/>
          <p:nvPr/>
        </p:nvSpPr>
        <p:spPr>
          <a:xfrm>
            <a:off x="711867" y="1750077"/>
            <a:ext cx="58009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Vendor hardware level: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Bitstream zeroization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Key zeroization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Supply chain tracking keys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b="1" dirty="0"/>
              <a:t>Vendor software level: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Supply chain tracking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Segmented locking</a:t>
            </a:r>
          </a:p>
          <a:p>
            <a:endParaRPr lang="en-US" sz="2400" b="1" dirty="0"/>
          </a:p>
          <a:p>
            <a:r>
              <a:rPr lang="en-US" sz="2400" b="1" dirty="0"/>
              <a:t>User level: </a:t>
            </a: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Partial reconfiguration for zeroization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Aging detection</a:t>
            </a: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EC102DC8-0DDA-4C50-90EA-BC59F4B386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074" y="2468582"/>
            <a:ext cx="4811021" cy="1987652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53EEB9-BBD2-4E6D-BAA1-0902B6CD0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8228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19E1A-DEDC-49CB-AA88-A8B0469C8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FPGA Bitstream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B0211-7FAF-4974-88CF-C7AE9DFE6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FPGA memory technologies:</a:t>
            </a:r>
          </a:p>
          <a:p>
            <a:pPr marL="457200" lvl="1" indent="0">
              <a:buNone/>
            </a:pPr>
            <a:r>
              <a:rPr lang="en-US" dirty="0"/>
              <a:t>Currently: SRAM/Flash/antifuse</a:t>
            </a:r>
          </a:p>
          <a:p>
            <a:pPr marL="457200" lvl="1" indent="0">
              <a:buNone/>
            </a:pPr>
            <a:r>
              <a:rPr lang="en-US" dirty="0"/>
              <a:t>Trending: Nonvolatile MRAM/ReRAM </a:t>
            </a:r>
          </a:p>
          <a:p>
            <a:pPr marL="457200" lvl="1" indent="0">
              <a:buNone/>
            </a:pPr>
            <a:r>
              <a:rPr lang="en-US" dirty="0"/>
              <a:t>Impact: Improved bitstream storage security?  New physical attacks?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r>
              <a:rPr lang="en-US" b="1" dirty="0"/>
              <a:t>Advanced FPGA packaging:</a:t>
            </a:r>
          </a:p>
          <a:p>
            <a:pPr marL="457200" lvl="1" indent="0">
              <a:buNone/>
            </a:pPr>
            <a:r>
              <a:rPr lang="en-US" dirty="0"/>
              <a:t>Currently: FPGA and FPGA SoCs</a:t>
            </a:r>
          </a:p>
          <a:p>
            <a:pPr marL="457200" lvl="1" indent="0">
              <a:buNone/>
            </a:pPr>
            <a:r>
              <a:rPr lang="en-US" dirty="0"/>
              <a:t>Trending: Tiling, MCP </a:t>
            </a:r>
          </a:p>
          <a:p>
            <a:pPr marL="457200" lvl="1" indent="0">
              <a:buNone/>
            </a:pPr>
            <a:r>
              <a:rPr lang="en-US" dirty="0"/>
              <a:t>Impact: Reduced physical attack surface? Untrusted ICs in package?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E35BD5-02D7-4CFF-B1C3-B851651F6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0949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19E1A-DEDC-49CB-AA88-A8B0469C8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FPGA Bitstream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B0211-7FAF-4974-88CF-C7AE9DFE6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FPGA bitstream initialization and upgrade:</a:t>
            </a:r>
          </a:p>
          <a:p>
            <a:pPr marL="457200" lvl="1" indent="0">
              <a:buNone/>
            </a:pPr>
            <a:r>
              <a:rPr lang="en-US" dirty="0"/>
              <a:t>Currently: ISP physically connected to FPGA</a:t>
            </a:r>
          </a:p>
          <a:p>
            <a:pPr marL="457200" lvl="1" indent="0">
              <a:buNone/>
            </a:pPr>
            <a:r>
              <a:rPr lang="en-US" dirty="0"/>
              <a:t>Trending: Remotely loading, updating and authenticating bitstreams</a:t>
            </a:r>
          </a:p>
          <a:p>
            <a:pPr marL="457200" lvl="1" indent="0">
              <a:buNone/>
            </a:pPr>
            <a:r>
              <a:rPr lang="en-US" dirty="0"/>
              <a:t>Impact: Improved programming times?  New bitstream tampering attacks?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r>
              <a:rPr lang="en-US" b="1" dirty="0"/>
              <a:t>Multi-FPGA systems and shared tenancy:</a:t>
            </a:r>
          </a:p>
          <a:p>
            <a:pPr marL="457200" lvl="1" indent="0">
              <a:buNone/>
            </a:pPr>
            <a:r>
              <a:rPr lang="en-US" dirty="0"/>
              <a:t>Currently: Single FPGA or SoC FPGA per system</a:t>
            </a:r>
          </a:p>
          <a:p>
            <a:pPr marL="457200" lvl="1" indent="0">
              <a:buNone/>
            </a:pPr>
            <a:r>
              <a:rPr lang="en-US" dirty="0"/>
              <a:t>Trending: Multiple FPGAs in system, multiple users sharing FPGA resources</a:t>
            </a:r>
          </a:p>
          <a:p>
            <a:pPr marL="457200" lvl="1" indent="0">
              <a:buNone/>
            </a:pPr>
            <a:r>
              <a:rPr lang="en-US" dirty="0"/>
              <a:t>Impact: Improved system time-to-market? Shared FPGA resource attacks?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995F9B-E362-4045-8F99-1E6C8F839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630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19E1A-DEDC-49CB-AA88-A8B0469C8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1B0211-7FAF-4974-88CF-C7AE9DFE6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Bitstream Stages: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Bitstream-Generation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Bitstream-at-Rest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Bitstream-Loading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Bitstream-Running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Bitstream-EOL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  <a:p>
            <a:r>
              <a:rPr lang="en-US" b="1" dirty="0"/>
              <a:t>Robust FPGA security should consider protection across </a:t>
            </a:r>
            <a:r>
              <a:rPr lang="en-US" b="1" i="1" u="sng" dirty="0"/>
              <a:t>all</a:t>
            </a:r>
            <a:r>
              <a:rPr lang="en-US" b="1" dirty="0"/>
              <a:t> stages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1DD990-6BC9-4A6C-9470-B67A437799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1155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7A92E-3C4E-4136-BC7B-B301D1622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FPGA: Field Programmable Gate Array</a:t>
            </a:r>
          </a:p>
        </p:txBody>
      </p:sp>
      <p:pic>
        <p:nvPicPr>
          <p:cNvPr id="4" name="Picture 2" descr="arithmetic - Full Adder vs. Half Adder - Computer Science ...">
            <a:extLst>
              <a:ext uri="{FF2B5EF4-FFF2-40B4-BE49-F238E27FC236}">
                <a16:creationId xmlns:a16="http://schemas.microsoft.com/office/drawing/2014/main" id="{A7D560AA-FCDB-4AB8-9896-B343B4B445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178" y="2710091"/>
            <a:ext cx="3492500" cy="222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C5D11633-FFE0-4232-BFC9-87062B6DAE6E}"/>
              </a:ext>
            </a:extLst>
          </p:cNvPr>
          <p:cNvGrpSpPr/>
          <p:nvPr/>
        </p:nvGrpSpPr>
        <p:grpSpPr>
          <a:xfrm>
            <a:off x="5278911" y="2931014"/>
            <a:ext cx="1033373" cy="946297"/>
            <a:chOff x="4999511" y="3610891"/>
            <a:chExt cx="1033373" cy="946297"/>
          </a:xfrm>
        </p:grpSpPr>
        <p:sp>
          <p:nvSpPr>
            <p:cNvPr id="6" name="Right Arrow 2">
              <a:extLst>
                <a:ext uri="{FF2B5EF4-FFF2-40B4-BE49-F238E27FC236}">
                  <a16:creationId xmlns:a16="http://schemas.microsoft.com/office/drawing/2014/main" id="{977CD971-B1CD-4D16-8F6D-849E9323E432}"/>
                </a:ext>
              </a:extLst>
            </p:cNvPr>
            <p:cNvSpPr/>
            <p:nvPr/>
          </p:nvSpPr>
          <p:spPr>
            <a:xfrm>
              <a:off x="4999511" y="4072556"/>
              <a:ext cx="978408" cy="484632"/>
            </a:xfrm>
            <a:prstGeom prst="rightArrow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E3EBED5-5301-4A09-A526-B1A825458888}"/>
                </a:ext>
              </a:extLst>
            </p:cNvPr>
            <p:cNvSpPr txBox="1"/>
            <p:nvPr/>
          </p:nvSpPr>
          <p:spPr>
            <a:xfrm>
              <a:off x="5078900" y="3610891"/>
              <a:ext cx="95398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>
                  <a:solidFill>
                    <a:schemeClr val="accent1"/>
                  </a:solidFill>
                </a:rPr>
                <a:t>Map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364B7286-9CDA-4417-97F1-A027CFAF93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4924" y="1803401"/>
            <a:ext cx="3165471" cy="366318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BFAB104-08A5-4A14-B965-43011A376F3F}"/>
              </a:ext>
            </a:extLst>
          </p:cNvPr>
          <p:cNvSpPr txBox="1"/>
          <p:nvPr/>
        </p:nvSpPr>
        <p:spPr>
          <a:xfrm>
            <a:off x="330699" y="5803585"/>
            <a:ext cx="67463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FPGAs implement custom digital hardware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5906452-1695-48E8-9A60-0CB3C02C3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51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5D356-0E00-4BF9-8F3B-D1E1381EC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FPGA Usage is Growing…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B2D908-1623-431E-BC1E-4EEB9710097E}"/>
              </a:ext>
            </a:extLst>
          </p:cNvPr>
          <p:cNvSpPr txBox="1"/>
          <p:nvPr/>
        </p:nvSpPr>
        <p:spPr>
          <a:xfrm>
            <a:off x="374686" y="2062167"/>
            <a:ext cx="524202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Benefits: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Reconfigurable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Short development times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Low NRE costs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Simplified design flows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1" dirty="0"/>
              <a:t>Close</a:t>
            </a:r>
            <a:r>
              <a:rPr lang="en-US" sz="2800" dirty="0"/>
              <a:t> to ASIC performance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5BE72B-EE02-460B-A6E3-DE0E8B180059}"/>
              </a:ext>
            </a:extLst>
          </p:cNvPr>
          <p:cNvSpPr txBox="1"/>
          <p:nvPr/>
        </p:nvSpPr>
        <p:spPr>
          <a:xfrm>
            <a:off x="8657104" y="6597178"/>
            <a:ext cx="3581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Figure: Adapted from Trimberger2014 “</a:t>
            </a:r>
            <a:r>
              <a:rPr lang="en-US" sz="1100" dirty="0"/>
              <a:t>Three ages of FPGAs”</a:t>
            </a:r>
            <a:endParaRPr lang="en-US" sz="1050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DB1A466-DCE9-49AA-A97F-A6D766A4F632}"/>
              </a:ext>
            </a:extLst>
          </p:cNvPr>
          <p:cNvCxnSpPr>
            <a:cxnSpLocks/>
          </p:cNvCxnSpPr>
          <p:nvPr/>
        </p:nvCxnSpPr>
        <p:spPr>
          <a:xfrm flipV="1">
            <a:off x="7161212" y="5235049"/>
            <a:ext cx="4800600" cy="12032"/>
          </a:xfrm>
          <a:prstGeom prst="straightConnector1">
            <a:avLst/>
          </a:prstGeom>
          <a:ln w="1270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CAA4AE7-E74A-4E74-B1DB-319A1E3157FB}"/>
              </a:ext>
            </a:extLst>
          </p:cNvPr>
          <p:cNvCxnSpPr>
            <a:cxnSpLocks/>
          </p:cNvCxnSpPr>
          <p:nvPr/>
        </p:nvCxnSpPr>
        <p:spPr>
          <a:xfrm flipV="1">
            <a:off x="7156317" y="2049756"/>
            <a:ext cx="0" cy="3197326"/>
          </a:xfrm>
          <a:prstGeom prst="straightConnector1">
            <a:avLst/>
          </a:prstGeom>
          <a:ln w="1270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62E6BE4-59FF-412D-98EB-2D37D45E0BC2}"/>
              </a:ext>
            </a:extLst>
          </p:cNvPr>
          <p:cNvCxnSpPr>
            <a:cxnSpLocks/>
          </p:cNvCxnSpPr>
          <p:nvPr/>
        </p:nvCxnSpPr>
        <p:spPr>
          <a:xfrm flipV="1">
            <a:off x="7086193" y="2754388"/>
            <a:ext cx="3427819" cy="1368058"/>
          </a:xfrm>
          <a:prstGeom prst="line">
            <a:avLst/>
          </a:prstGeom>
          <a:ln w="6350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DF5945E-8C26-444D-B61D-6BB8E35F6701}"/>
              </a:ext>
            </a:extLst>
          </p:cNvPr>
          <p:cNvCxnSpPr>
            <a:cxnSpLocks/>
          </p:cNvCxnSpPr>
          <p:nvPr/>
        </p:nvCxnSpPr>
        <p:spPr>
          <a:xfrm flipV="1">
            <a:off x="7161212" y="2049756"/>
            <a:ext cx="3286592" cy="3134980"/>
          </a:xfrm>
          <a:prstGeom prst="line">
            <a:avLst/>
          </a:prstGeom>
          <a:ln w="63500">
            <a:solidFill>
              <a:srgbClr val="0070C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3A8FFF5-A5A0-446F-A129-BF6B2F69E307}"/>
              </a:ext>
            </a:extLst>
          </p:cNvPr>
          <p:cNvCxnSpPr>
            <a:cxnSpLocks/>
          </p:cNvCxnSpPr>
          <p:nvPr/>
        </p:nvCxnSpPr>
        <p:spPr>
          <a:xfrm flipV="1">
            <a:off x="7156317" y="2434668"/>
            <a:ext cx="4576896" cy="1001514"/>
          </a:xfrm>
          <a:prstGeom prst="line">
            <a:avLst/>
          </a:prstGeom>
          <a:ln w="63500">
            <a:solidFill>
              <a:srgbClr val="FF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4CC2C6D-032B-4B5B-B7C6-8DD5E6298C42}"/>
              </a:ext>
            </a:extLst>
          </p:cNvPr>
          <p:cNvCxnSpPr>
            <a:cxnSpLocks/>
          </p:cNvCxnSpPr>
          <p:nvPr/>
        </p:nvCxnSpPr>
        <p:spPr>
          <a:xfrm flipV="1">
            <a:off x="7122705" y="2362200"/>
            <a:ext cx="4610508" cy="2812074"/>
          </a:xfrm>
          <a:prstGeom prst="line">
            <a:avLst/>
          </a:prstGeom>
          <a:ln w="63500">
            <a:solidFill>
              <a:srgbClr val="0070C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1B818E1F-C0AC-4939-B72A-3265CAC0B7BF}"/>
              </a:ext>
            </a:extLst>
          </p:cNvPr>
          <p:cNvSpPr txBox="1"/>
          <p:nvPr/>
        </p:nvSpPr>
        <p:spPr>
          <a:xfrm>
            <a:off x="7218697" y="3350673"/>
            <a:ext cx="856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ASIC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4004F4B-9931-451A-9D0E-214F122C14FC}"/>
              </a:ext>
            </a:extLst>
          </p:cNvPr>
          <p:cNvCxnSpPr>
            <a:cxnSpLocks/>
          </p:cNvCxnSpPr>
          <p:nvPr/>
        </p:nvCxnSpPr>
        <p:spPr>
          <a:xfrm flipV="1">
            <a:off x="8075613" y="3276600"/>
            <a:ext cx="0" cy="371903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16C6030-B7EA-47E7-A371-F73C6F629389}"/>
              </a:ext>
            </a:extLst>
          </p:cNvPr>
          <p:cNvCxnSpPr>
            <a:cxnSpLocks/>
          </p:cNvCxnSpPr>
          <p:nvPr/>
        </p:nvCxnSpPr>
        <p:spPr>
          <a:xfrm>
            <a:off x="8617971" y="3812338"/>
            <a:ext cx="199833" cy="310107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96ACD3F9-106B-4E43-A037-A752EBA12534}"/>
              </a:ext>
            </a:extLst>
          </p:cNvPr>
          <p:cNvSpPr txBox="1"/>
          <p:nvPr/>
        </p:nvSpPr>
        <p:spPr>
          <a:xfrm>
            <a:off x="7252178" y="4089837"/>
            <a:ext cx="12024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0070C0"/>
                </a:solidFill>
              </a:rPr>
              <a:t>FPGA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7D297A-65C4-4958-AB67-A60011785DE9}"/>
              </a:ext>
            </a:extLst>
          </p:cNvPr>
          <p:cNvCxnSpPr/>
          <p:nvPr/>
        </p:nvCxnSpPr>
        <p:spPr>
          <a:xfrm>
            <a:off x="9066212" y="3393428"/>
            <a:ext cx="0" cy="1831159"/>
          </a:xfrm>
          <a:prstGeom prst="line">
            <a:avLst/>
          </a:prstGeom>
          <a:ln w="38100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BE84303-5340-4254-92F6-1A92D4519A81}"/>
              </a:ext>
            </a:extLst>
          </p:cNvPr>
          <p:cNvCxnSpPr>
            <a:cxnSpLocks/>
          </p:cNvCxnSpPr>
          <p:nvPr/>
        </p:nvCxnSpPr>
        <p:spPr>
          <a:xfrm>
            <a:off x="11444284" y="2462831"/>
            <a:ext cx="19301" cy="2721905"/>
          </a:xfrm>
          <a:prstGeom prst="line">
            <a:avLst/>
          </a:prstGeom>
          <a:ln w="38100">
            <a:solidFill>
              <a:schemeClr val="tx2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AD463D3-F7C1-4B75-A406-F371A5ED9299}"/>
              </a:ext>
            </a:extLst>
          </p:cNvPr>
          <p:cNvSpPr txBox="1"/>
          <p:nvPr/>
        </p:nvSpPr>
        <p:spPr>
          <a:xfrm>
            <a:off x="8684497" y="4764977"/>
            <a:ext cx="8515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28 nm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842CA99-C348-4CE3-A758-689F62419393}"/>
              </a:ext>
            </a:extLst>
          </p:cNvPr>
          <p:cNvSpPr txBox="1"/>
          <p:nvPr/>
        </p:nvSpPr>
        <p:spPr>
          <a:xfrm>
            <a:off x="11065649" y="4646917"/>
            <a:ext cx="8515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16 nm</a:t>
            </a:r>
          </a:p>
        </p:txBody>
      </p:sp>
      <p:sp>
        <p:nvSpPr>
          <p:cNvPr id="20" name="Left Brace 19">
            <a:extLst>
              <a:ext uri="{FF2B5EF4-FFF2-40B4-BE49-F238E27FC236}">
                <a16:creationId xmlns:a16="http://schemas.microsoft.com/office/drawing/2014/main" id="{9A6CBC9B-335C-4F0D-8105-C6345B4399AE}"/>
              </a:ext>
            </a:extLst>
          </p:cNvPr>
          <p:cNvSpPr/>
          <p:nvPr/>
        </p:nvSpPr>
        <p:spPr>
          <a:xfrm>
            <a:off x="6572119" y="4143995"/>
            <a:ext cx="450131" cy="1040741"/>
          </a:xfrm>
          <a:prstGeom prst="leftBrace">
            <a:avLst>
              <a:gd name="adj1" fmla="val 28606"/>
              <a:gd name="adj2" fmla="val 50000"/>
            </a:avLst>
          </a:prstGeom>
          <a:ln w="508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E6FC303-FC6E-4D61-B949-A9914739087D}"/>
              </a:ext>
            </a:extLst>
          </p:cNvPr>
          <p:cNvSpPr txBox="1"/>
          <p:nvPr/>
        </p:nvSpPr>
        <p:spPr>
          <a:xfrm>
            <a:off x="7239095" y="5209194"/>
            <a:ext cx="31574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</a:rPr>
              <a:t>Number of Units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8DD29E6-0078-4917-9017-1E70A48882A7}"/>
              </a:ext>
            </a:extLst>
          </p:cNvPr>
          <p:cNvSpPr txBox="1"/>
          <p:nvPr/>
        </p:nvSpPr>
        <p:spPr>
          <a:xfrm rot="16200000">
            <a:off x="5782497" y="4361849"/>
            <a:ext cx="8048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2"/>
                </a:solidFill>
              </a:rPr>
              <a:t>NRE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365377F-7E08-4E5E-884F-702F579A6E63}"/>
              </a:ext>
            </a:extLst>
          </p:cNvPr>
          <p:cNvSpPr txBox="1"/>
          <p:nvPr/>
        </p:nvSpPr>
        <p:spPr>
          <a:xfrm rot="16200000">
            <a:off x="5663446" y="2669203"/>
            <a:ext cx="24573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</a:rPr>
              <a:t>Total Cost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20865DA-F530-4588-82C2-41A5F25380E7}"/>
              </a:ext>
            </a:extLst>
          </p:cNvPr>
          <p:cNvSpPr txBox="1"/>
          <p:nvPr/>
        </p:nvSpPr>
        <p:spPr>
          <a:xfrm>
            <a:off x="330699" y="5803585"/>
            <a:ext cx="57653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Xilinx FY19 revenue = $3.09B 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E79EFD5-A370-4DF8-902B-36232C91F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361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3B74-4CCB-4E08-95CE-9209C9D99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Historical FPGA Design Flow</a:t>
            </a:r>
          </a:p>
        </p:txBody>
      </p:sp>
      <p:pic>
        <p:nvPicPr>
          <p:cNvPr id="49" name="Picture 10" descr="Image result for logic schematic clip art">
            <a:extLst>
              <a:ext uri="{FF2B5EF4-FFF2-40B4-BE49-F238E27FC236}">
                <a16:creationId xmlns:a16="http://schemas.microsoft.com/office/drawing/2014/main" id="{3EA0B123-9BF1-451A-9DDC-E793E1FE01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5204" y="5273918"/>
            <a:ext cx="2981408" cy="1069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AE628B67-B7A9-4B42-B893-498EB632E0FB}"/>
              </a:ext>
            </a:extLst>
          </p:cNvPr>
          <p:cNvSpPr txBox="1"/>
          <p:nvPr/>
        </p:nvSpPr>
        <p:spPr>
          <a:xfrm>
            <a:off x="1866716" y="5264645"/>
            <a:ext cx="20560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prstClr val="black"/>
                </a:solidFill>
              </a:rPr>
              <a:t>User </a:t>
            </a:r>
          </a:p>
          <a:p>
            <a:r>
              <a:rPr lang="en-US" sz="2800" b="1" dirty="0">
                <a:solidFill>
                  <a:prstClr val="black"/>
                </a:solidFill>
              </a:rPr>
              <a:t>Design</a:t>
            </a:r>
          </a:p>
        </p:txBody>
      </p:sp>
      <p:pic>
        <p:nvPicPr>
          <p:cNvPr id="64" name="Picture 6" descr="A picture containing clipart&#10;&#10;Description generated with high confidence">
            <a:extLst>
              <a:ext uri="{FF2B5EF4-FFF2-40B4-BE49-F238E27FC236}">
                <a16:creationId xmlns:a16="http://schemas.microsoft.com/office/drawing/2014/main" id="{7BEEE8DD-ADB6-44F2-B43D-6B2CECA190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4319" y="3568006"/>
            <a:ext cx="598967" cy="835898"/>
          </a:xfrm>
          <a:prstGeom prst="rect">
            <a:avLst/>
          </a:prstGeom>
        </p:spPr>
      </p:pic>
      <p:sp>
        <p:nvSpPr>
          <p:cNvPr id="65" name="Arrow: Right 64">
            <a:extLst>
              <a:ext uri="{FF2B5EF4-FFF2-40B4-BE49-F238E27FC236}">
                <a16:creationId xmlns:a16="http://schemas.microsoft.com/office/drawing/2014/main" id="{31A19F60-E587-437C-B149-66831AC42E09}"/>
              </a:ext>
            </a:extLst>
          </p:cNvPr>
          <p:cNvSpPr/>
          <p:nvPr/>
        </p:nvSpPr>
        <p:spPr>
          <a:xfrm rot="5400000">
            <a:off x="4098242" y="3074253"/>
            <a:ext cx="557264" cy="299780"/>
          </a:xfrm>
          <a:prstGeom prst="rightArrow">
            <a:avLst/>
          </a:prstGeom>
          <a:solidFill>
            <a:srgbClr val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188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6" name="Arrow: Right 65">
            <a:extLst>
              <a:ext uri="{FF2B5EF4-FFF2-40B4-BE49-F238E27FC236}">
                <a16:creationId xmlns:a16="http://schemas.microsoft.com/office/drawing/2014/main" id="{2B97FED7-6613-4826-9A72-076E28B7A43A}"/>
              </a:ext>
            </a:extLst>
          </p:cNvPr>
          <p:cNvSpPr/>
          <p:nvPr/>
        </p:nvSpPr>
        <p:spPr>
          <a:xfrm>
            <a:off x="5265781" y="2092963"/>
            <a:ext cx="1476489" cy="330765"/>
          </a:xfrm>
          <a:prstGeom prst="rightArrow">
            <a:avLst/>
          </a:prstGeom>
          <a:solidFill>
            <a:srgbClr val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188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4C2EFA5-B630-43F2-A9E9-26E5554DF547}"/>
              </a:ext>
            </a:extLst>
          </p:cNvPr>
          <p:cNvSpPr txBox="1"/>
          <p:nvPr/>
        </p:nvSpPr>
        <p:spPr>
          <a:xfrm>
            <a:off x="6707379" y="4350346"/>
            <a:ext cx="14764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Bitstream</a:t>
            </a:r>
          </a:p>
        </p:txBody>
      </p:sp>
      <p:pic>
        <p:nvPicPr>
          <p:cNvPr id="68" name="Picture 2" descr="Image result for factory clip art">
            <a:extLst>
              <a:ext uri="{FF2B5EF4-FFF2-40B4-BE49-F238E27FC236}">
                <a16:creationId xmlns:a16="http://schemas.microsoft.com/office/drawing/2014/main" id="{BB047E8C-53ED-4AF6-BF2C-EE5C95E1DE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7600" y="1365820"/>
            <a:ext cx="1769993" cy="1548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D336CE8F-3736-43A0-A962-CE1483B96E75}"/>
              </a:ext>
            </a:extLst>
          </p:cNvPr>
          <p:cNvSpPr txBox="1"/>
          <p:nvPr/>
        </p:nvSpPr>
        <p:spPr>
          <a:xfrm>
            <a:off x="1512662" y="1385098"/>
            <a:ext cx="22288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FPGA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Manufacturer</a:t>
            </a:r>
          </a:p>
        </p:txBody>
      </p:sp>
      <p:pic>
        <p:nvPicPr>
          <p:cNvPr id="70" name="Picture 8" descr="Image result for software clip art">
            <a:extLst>
              <a:ext uri="{FF2B5EF4-FFF2-40B4-BE49-F238E27FC236}">
                <a16:creationId xmlns:a16="http://schemas.microsoft.com/office/drawing/2014/main" id="{F9418614-9254-41A0-B93E-28D7500B69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42"/>
          <a:stretch/>
        </p:blipFill>
        <p:spPr bwMode="auto">
          <a:xfrm>
            <a:off x="3911690" y="3560523"/>
            <a:ext cx="1123143" cy="1093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91F158C0-DBC0-4399-A220-1FF659B32FDE}"/>
              </a:ext>
            </a:extLst>
          </p:cNvPr>
          <p:cNvSpPr txBox="1"/>
          <p:nvPr/>
        </p:nvSpPr>
        <p:spPr>
          <a:xfrm>
            <a:off x="1575551" y="3126757"/>
            <a:ext cx="22288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Bitstream Development Software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68626DD7-C1DB-4FBD-BDEE-E8E252B8BF0F}"/>
              </a:ext>
            </a:extLst>
          </p:cNvPr>
          <p:cNvSpPr txBox="1"/>
          <p:nvPr/>
        </p:nvSpPr>
        <p:spPr>
          <a:xfrm>
            <a:off x="5815700" y="1383208"/>
            <a:ext cx="1329458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FPGA</a:t>
            </a:r>
          </a:p>
        </p:txBody>
      </p:sp>
      <p:sp>
        <p:nvSpPr>
          <p:cNvPr id="73" name="Arrow: Right 72">
            <a:extLst>
              <a:ext uri="{FF2B5EF4-FFF2-40B4-BE49-F238E27FC236}">
                <a16:creationId xmlns:a16="http://schemas.microsoft.com/office/drawing/2014/main" id="{1B56E800-2901-4A6C-80EC-2FD80441D2F6}"/>
              </a:ext>
            </a:extLst>
          </p:cNvPr>
          <p:cNvSpPr/>
          <p:nvPr/>
        </p:nvSpPr>
        <p:spPr>
          <a:xfrm>
            <a:off x="5120878" y="3961605"/>
            <a:ext cx="1769993" cy="303826"/>
          </a:xfrm>
          <a:prstGeom prst="rightArrow">
            <a:avLst/>
          </a:prstGeom>
          <a:solidFill>
            <a:srgbClr val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188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4" name="Arrow: Right 73">
            <a:extLst>
              <a:ext uri="{FF2B5EF4-FFF2-40B4-BE49-F238E27FC236}">
                <a16:creationId xmlns:a16="http://schemas.microsoft.com/office/drawing/2014/main" id="{D99DA93F-246F-4DD5-BD3A-1D547A808C9E}"/>
              </a:ext>
            </a:extLst>
          </p:cNvPr>
          <p:cNvSpPr/>
          <p:nvPr/>
        </p:nvSpPr>
        <p:spPr>
          <a:xfrm rot="16200000">
            <a:off x="7140717" y="3022002"/>
            <a:ext cx="557264" cy="299780"/>
          </a:xfrm>
          <a:prstGeom prst="rightArrow">
            <a:avLst/>
          </a:prstGeom>
          <a:solidFill>
            <a:srgbClr val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188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5" name="Picture 2" descr="Image result for fpga image">
            <a:extLst>
              <a:ext uri="{FF2B5EF4-FFF2-40B4-BE49-F238E27FC236}">
                <a16:creationId xmlns:a16="http://schemas.microsoft.com/office/drawing/2014/main" id="{6C09E03D-6A2F-42F6-9A31-C2BFEF43FF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7601" y="1411788"/>
            <a:ext cx="1727175" cy="1488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6" name="Arrow: Right 75">
            <a:extLst>
              <a:ext uri="{FF2B5EF4-FFF2-40B4-BE49-F238E27FC236}">
                <a16:creationId xmlns:a16="http://schemas.microsoft.com/office/drawing/2014/main" id="{323936A7-8F85-4F16-A428-E8D39C235DA3}"/>
              </a:ext>
            </a:extLst>
          </p:cNvPr>
          <p:cNvSpPr/>
          <p:nvPr/>
        </p:nvSpPr>
        <p:spPr>
          <a:xfrm rot="16200000">
            <a:off x="4098242" y="4872236"/>
            <a:ext cx="557264" cy="299780"/>
          </a:xfrm>
          <a:prstGeom prst="rightArrow">
            <a:avLst/>
          </a:prstGeom>
          <a:solidFill>
            <a:srgbClr val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188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7" name="Slide Number Placeholder 76">
            <a:extLst>
              <a:ext uri="{FF2B5EF4-FFF2-40B4-BE49-F238E27FC236}">
                <a16:creationId xmlns:a16="http://schemas.microsoft.com/office/drawing/2014/main" id="{541321E6-EC39-466B-83E1-C94CC1D1B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195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6DC5D-3D8B-4155-AF33-46C46766E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FPGA Design Flow</a:t>
            </a:r>
          </a:p>
        </p:txBody>
      </p:sp>
      <p:pic>
        <p:nvPicPr>
          <p:cNvPr id="35" name="Picture 6" descr="A picture containing clipart&#10;&#10;Description generated with high confidence">
            <a:extLst>
              <a:ext uri="{FF2B5EF4-FFF2-40B4-BE49-F238E27FC236}">
                <a16:creationId xmlns:a16="http://schemas.microsoft.com/office/drawing/2014/main" id="{16479FA3-DE20-4EE9-BEEC-47CC38C48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4319" y="3568006"/>
            <a:ext cx="598967" cy="835898"/>
          </a:xfrm>
          <a:prstGeom prst="rect">
            <a:avLst/>
          </a:prstGeom>
        </p:spPr>
      </p:pic>
      <p:sp>
        <p:nvSpPr>
          <p:cNvPr id="36" name="Arrow: Right 35">
            <a:extLst>
              <a:ext uri="{FF2B5EF4-FFF2-40B4-BE49-F238E27FC236}">
                <a16:creationId xmlns:a16="http://schemas.microsoft.com/office/drawing/2014/main" id="{CB7B7BBC-39C8-454D-BFA9-AFA978552283}"/>
              </a:ext>
            </a:extLst>
          </p:cNvPr>
          <p:cNvSpPr/>
          <p:nvPr/>
        </p:nvSpPr>
        <p:spPr>
          <a:xfrm rot="5400000">
            <a:off x="4098242" y="3074253"/>
            <a:ext cx="557264" cy="299780"/>
          </a:xfrm>
          <a:prstGeom prst="rightArrow">
            <a:avLst/>
          </a:prstGeom>
          <a:solidFill>
            <a:srgbClr val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188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4EC6EAC4-AFA2-4593-8740-D2D16A3222B2}"/>
              </a:ext>
            </a:extLst>
          </p:cNvPr>
          <p:cNvSpPr/>
          <p:nvPr/>
        </p:nvSpPr>
        <p:spPr>
          <a:xfrm>
            <a:off x="5265781" y="2092963"/>
            <a:ext cx="1476489" cy="330765"/>
          </a:xfrm>
          <a:prstGeom prst="rightArrow">
            <a:avLst/>
          </a:prstGeom>
          <a:solidFill>
            <a:srgbClr val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188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5E5B937-8978-4A59-81BD-B5C2ADCC9FD6}"/>
              </a:ext>
            </a:extLst>
          </p:cNvPr>
          <p:cNvSpPr txBox="1"/>
          <p:nvPr/>
        </p:nvSpPr>
        <p:spPr>
          <a:xfrm>
            <a:off x="6707379" y="4350346"/>
            <a:ext cx="14764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Bitstream</a:t>
            </a:r>
          </a:p>
        </p:txBody>
      </p:sp>
      <p:pic>
        <p:nvPicPr>
          <p:cNvPr id="39" name="Picture 2" descr="Image result for factory clip art">
            <a:extLst>
              <a:ext uri="{FF2B5EF4-FFF2-40B4-BE49-F238E27FC236}">
                <a16:creationId xmlns:a16="http://schemas.microsoft.com/office/drawing/2014/main" id="{6E674023-56E0-48EA-BBF0-0EA0FB7467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7600" y="1365820"/>
            <a:ext cx="1769993" cy="1548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7CDC78F5-ECC9-4CFB-9729-A042429573A1}"/>
              </a:ext>
            </a:extLst>
          </p:cNvPr>
          <p:cNvSpPr txBox="1"/>
          <p:nvPr/>
        </p:nvSpPr>
        <p:spPr>
          <a:xfrm>
            <a:off x="1512662" y="1385098"/>
            <a:ext cx="22288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FPGA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Manufacturer</a:t>
            </a:r>
          </a:p>
        </p:txBody>
      </p:sp>
      <p:pic>
        <p:nvPicPr>
          <p:cNvPr id="41" name="Picture 8" descr="Image result for software clip art">
            <a:extLst>
              <a:ext uri="{FF2B5EF4-FFF2-40B4-BE49-F238E27FC236}">
                <a16:creationId xmlns:a16="http://schemas.microsoft.com/office/drawing/2014/main" id="{B8F72D0C-2F4E-4494-9444-2E496CC819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42"/>
          <a:stretch/>
        </p:blipFill>
        <p:spPr bwMode="auto">
          <a:xfrm>
            <a:off x="3911690" y="3560523"/>
            <a:ext cx="1123143" cy="1093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TextBox 41">
            <a:extLst>
              <a:ext uri="{FF2B5EF4-FFF2-40B4-BE49-F238E27FC236}">
                <a16:creationId xmlns:a16="http://schemas.microsoft.com/office/drawing/2014/main" id="{A66D7DF9-A39F-4422-9457-C0ACF595F9FD}"/>
              </a:ext>
            </a:extLst>
          </p:cNvPr>
          <p:cNvSpPr txBox="1"/>
          <p:nvPr/>
        </p:nvSpPr>
        <p:spPr>
          <a:xfrm>
            <a:off x="1575551" y="3126757"/>
            <a:ext cx="222882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Bitstream Development Software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952182F-4388-4784-BD43-92AEA5A9F0F1}"/>
              </a:ext>
            </a:extLst>
          </p:cNvPr>
          <p:cNvSpPr txBox="1"/>
          <p:nvPr/>
        </p:nvSpPr>
        <p:spPr>
          <a:xfrm>
            <a:off x="5815700" y="1383208"/>
            <a:ext cx="1329458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+mn-ea"/>
                <a:cs typeface="+mn-cs"/>
              </a:rPr>
              <a:t>FPGA</a:t>
            </a:r>
          </a:p>
        </p:txBody>
      </p: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D0445D1-7CDB-4F2A-84AD-7A0C2232B195}"/>
              </a:ext>
            </a:extLst>
          </p:cNvPr>
          <p:cNvCxnSpPr>
            <a:cxnSpLocks/>
          </p:cNvCxnSpPr>
          <p:nvPr/>
        </p:nvCxnSpPr>
        <p:spPr>
          <a:xfrm flipV="1">
            <a:off x="1512662" y="4403905"/>
            <a:ext cx="2446716" cy="937544"/>
          </a:xfrm>
          <a:prstGeom prst="straightConnector1">
            <a:avLst/>
          </a:prstGeom>
          <a:ln w="152400"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B890BDF-3388-4BAF-9159-7C7279BF2150}"/>
              </a:ext>
            </a:extLst>
          </p:cNvPr>
          <p:cNvCxnSpPr>
            <a:cxnSpLocks/>
          </p:cNvCxnSpPr>
          <p:nvPr/>
        </p:nvCxnSpPr>
        <p:spPr>
          <a:xfrm flipV="1">
            <a:off x="4638551" y="4632110"/>
            <a:ext cx="23146" cy="951224"/>
          </a:xfrm>
          <a:prstGeom prst="straightConnector1">
            <a:avLst/>
          </a:prstGeom>
          <a:ln w="152400"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7F6E4400-F709-4A9A-AD8C-CE58020BBE96}"/>
              </a:ext>
            </a:extLst>
          </p:cNvPr>
          <p:cNvCxnSpPr>
            <a:cxnSpLocks/>
          </p:cNvCxnSpPr>
          <p:nvPr/>
        </p:nvCxnSpPr>
        <p:spPr>
          <a:xfrm flipH="1" flipV="1">
            <a:off x="5137947" y="4427322"/>
            <a:ext cx="1429304" cy="1106499"/>
          </a:xfrm>
          <a:prstGeom prst="straightConnector1">
            <a:avLst/>
          </a:prstGeom>
          <a:ln w="152400"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Arrow: Right 55">
            <a:extLst>
              <a:ext uri="{FF2B5EF4-FFF2-40B4-BE49-F238E27FC236}">
                <a16:creationId xmlns:a16="http://schemas.microsoft.com/office/drawing/2014/main" id="{6CC01024-0FAD-41B2-8214-ABB7B04FEE76}"/>
              </a:ext>
            </a:extLst>
          </p:cNvPr>
          <p:cNvSpPr/>
          <p:nvPr/>
        </p:nvSpPr>
        <p:spPr>
          <a:xfrm>
            <a:off x="5120878" y="3961605"/>
            <a:ext cx="1769993" cy="303826"/>
          </a:xfrm>
          <a:prstGeom prst="rightArrow">
            <a:avLst/>
          </a:prstGeom>
          <a:solidFill>
            <a:srgbClr val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188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7" name="Arrow: Right 56">
            <a:extLst>
              <a:ext uri="{FF2B5EF4-FFF2-40B4-BE49-F238E27FC236}">
                <a16:creationId xmlns:a16="http://schemas.microsoft.com/office/drawing/2014/main" id="{A6842B10-E0F0-47AE-A464-8943D3CAF94D}"/>
              </a:ext>
            </a:extLst>
          </p:cNvPr>
          <p:cNvSpPr/>
          <p:nvPr/>
        </p:nvSpPr>
        <p:spPr>
          <a:xfrm rot="13347278">
            <a:off x="7934511" y="4991737"/>
            <a:ext cx="1119907" cy="303825"/>
          </a:xfrm>
          <a:prstGeom prst="rightArrow">
            <a:avLst/>
          </a:prstGeom>
          <a:solidFill>
            <a:srgbClr val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188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8" name="Arrow: Right 57">
            <a:extLst>
              <a:ext uri="{FF2B5EF4-FFF2-40B4-BE49-F238E27FC236}">
                <a16:creationId xmlns:a16="http://schemas.microsoft.com/office/drawing/2014/main" id="{16CBF24F-7878-4F53-9A0B-F022F5C670B0}"/>
              </a:ext>
            </a:extLst>
          </p:cNvPr>
          <p:cNvSpPr/>
          <p:nvPr/>
        </p:nvSpPr>
        <p:spPr>
          <a:xfrm rot="16200000">
            <a:off x="7140717" y="3022002"/>
            <a:ext cx="557264" cy="299780"/>
          </a:xfrm>
          <a:prstGeom prst="rightArrow">
            <a:avLst/>
          </a:prstGeom>
          <a:solidFill>
            <a:srgbClr val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188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9" name="Arrow: Right 58">
            <a:extLst>
              <a:ext uri="{FF2B5EF4-FFF2-40B4-BE49-F238E27FC236}">
                <a16:creationId xmlns:a16="http://schemas.microsoft.com/office/drawing/2014/main" id="{5C4C7BC9-DE06-4046-9B96-BD7E32BEBB7C}"/>
              </a:ext>
            </a:extLst>
          </p:cNvPr>
          <p:cNvSpPr/>
          <p:nvPr/>
        </p:nvSpPr>
        <p:spPr>
          <a:xfrm rot="16200000">
            <a:off x="7008702" y="5015982"/>
            <a:ext cx="829654" cy="299780"/>
          </a:xfrm>
          <a:prstGeom prst="rightArrow">
            <a:avLst/>
          </a:prstGeom>
          <a:solidFill>
            <a:srgbClr val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188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60" name="Picture 2" descr="Image result for fpga image">
            <a:extLst>
              <a:ext uri="{FF2B5EF4-FFF2-40B4-BE49-F238E27FC236}">
                <a16:creationId xmlns:a16="http://schemas.microsoft.com/office/drawing/2014/main" id="{FCE52660-DA8C-4842-A30A-DD7863BE9D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7601" y="1411788"/>
            <a:ext cx="1727175" cy="1488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AAEC6A20-CA2B-4E43-9CFE-D1C5D65272B4}"/>
              </a:ext>
            </a:extLst>
          </p:cNvPr>
          <p:cNvCxnSpPr>
            <a:cxnSpLocks/>
          </p:cNvCxnSpPr>
          <p:nvPr/>
        </p:nvCxnSpPr>
        <p:spPr>
          <a:xfrm flipV="1">
            <a:off x="3400463" y="4473303"/>
            <a:ext cx="829542" cy="917661"/>
          </a:xfrm>
          <a:prstGeom prst="straightConnector1">
            <a:avLst/>
          </a:prstGeom>
          <a:ln w="152400">
            <a:solidFill>
              <a:schemeClr val="tx1"/>
            </a:solidFill>
            <a:headEnd type="triangle" w="sm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Arrow: Right 65">
            <a:extLst>
              <a:ext uri="{FF2B5EF4-FFF2-40B4-BE49-F238E27FC236}">
                <a16:creationId xmlns:a16="http://schemas.microsoft.com/office/drawing/2014/main" id="{38C62265-30B1-45A1-9850-F3FEA2094E9D}"/>
              </a:ext>
            </a:extLst>
          </p:cNvPr>
          <p:cNvSpPr/>
          <p:nvPr/>
        </p:nvSpPr>
        <p:spPr>
          <a:xfrm rot="12631520" flipH="1">
            <a:off x="7525384" y="4569201"/>
            <a:ext cx="3156382" cy="318272"/>
          </a:xfrm>
          <a:prstGeom prst="rightArrow">
            <a:avLst/>
          </a:prstGeom>
          <a:solidFill>
            <a:srgbClr val="0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01882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8B685F90-2512-42FA-859A-EA9EDDFF17C5}"/>
              </a:ext>
            </a:extLst>
          </p:cNvPr>
          <p:cNvSpPr/>
          <p:nvPr/>
        </p:nvSpPr>
        <p:spPr>
          <a:xfrm>
            <a:off x="3590433" y="5673800"/>
            <a:ext cx="131604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Integrator</a:t>
            </a:r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5DC77A6A-F2A6-48EB-B6E8-F14CB52D328F}"/>
              </a:ext>
            </a:extLst>
          </p:cNvPr>
          <p:cNvSpPr/>
          <p:nvPr/>
        </p:nvSpPr>
        <p:spPr>
          <a:xfrm>
            <a:off x="6189013" y="5655393"/>
            <a:ext cx="147427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Programmer</a:t>
            </a: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F15359D6-33D7-4ACA-AEF1-449CD2B363AF}"/>
              </a:ext>
            </a:extLst>
          </p:cNvPr>
          <p:cNvSpPr/>
          <p:nvPr/>
        </p:nvSpPr>
        <p:spPr>
          <a:xfrm>
            <a:off x="8209870" y="5641710"/>
            <a:ext cx="988015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In-Field</a:t>
            </a:r>
          </a:p>
        </p:txBody>
      </p:sp>
      <p:sp>
        <p:nvSpPr>
          <p:cNvPr id="70" name="Arrow: Right 69">
            <a:extLst>
              <a:ext uri="{FF2B5EF4-FFF2-40B4-BE49-F238E27FC236}">
                <a16:creationId xmlns:a16="http://schemas.microsoft.com/office/drawing/2014/main" id="{2615946A-CFAD-4451-9992-C5649C412F0A}"/>
              </a:ext>
            </a:extLst>
          </p:cNvPr>
          <p:cNvSpPr/>
          <p:nvPr/>
        </p:nvSpPr>
        <p:spPr>
          <a:xfrm>
            <a:off x="1883985" y="5627736"/>
            <a:ext cx="1706448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1" name="Arrow: Right 70">
            <a:extLst>
              <a:ext uri="{FF2B5EF4-FFF2-40B4-BE49-F238E27FC236}">
                <a16:creationId xmlns:a16="http://schemas.microsoft.com/office/drawing/2014/main" id="{03BB992B-3228-48F9-9B0B-70455252F863}"/>
              </a:ext>
            </a:extLst>
          </p:cNvPr>
          <p:cNvSpPr/>
          <p:nvPr/>
        </p:nvSpPr>
        <p:spPr>
          <a:xfrm>
            <a:off x="4922258" y="5885957"/>
            <a:ext cx="1266756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2" name="Arrow: Right 71">
            <a:extLst>
              <a:ext uri="{FF2B5EF4-FFF2-40B4-BE49-F238E27FC236}">
                <a16:creationId xmlns:a16="http://schemas.microsoft.com/office/drawing/2014/main" id="{CF05125B-8C00-496A-A527-7585354042B0}"/>
              </a:ext>
            </a:extLst>
          </p:cNvPr>
          <p:cNvSpPr/>
          <p:nvPr/>
        </p:nvSpPr>
        <p:spPr>
          <a:xfrm>
            <a:off x="7679067" y="5891096"/>
            <a:ext cx="560253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3" name="Arrow: Right 72">
            <a:extLst>
              <a:ext uri="{FF2B5EF4-FFF2-40B4-BE49-F238E27FC236}">
                <a16:creationId xmlns:a16="http://schemas.microsoft.com/office/drawing/2014/main" id="{30BF879B-11C6-4385-90AA-5FEF34932457}"/>
              </a:ext>
            </a:extLst>
          </p:cNvPr>
          <p:cNvSpPr/>
          <p:nvPr/>
        </p:nvSpPr>
        <p:spPr>
          <a:xfrm>
            <a:off x="9190081" y="5885957"/>
            <a:ext cx="571583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F0E29DFE-73F1-4BA9-BD2C-E96424874701}"/>
              </a:ext>
            </a:extLst>
          </p:cNvPr>
          <p:cNvSpPr/>
          <p:nvPr/>
        </p:nvSpPr>
        <p:spPr>
          <a:xfrm>
            <a:off x="9777648" y="5655393"/>
            <a:ext cx="157615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Recycler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(E-Waste)</a:t>
            </a: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58AA8E68-E2B5-4BF2-83B1-469554B07F71}"/>
              </a:ext>
            </a:extLst>
          </p:cNvPr>
          <p:cNvSpPr/>
          <p:nvPr/>
        </p:nvSpPr>
        <p:spPr>
          <a:xfrm>
            <a:off x="725979" y="5512885"/>
            <a:ext cx="93475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85B85CE5-3E05-4AA6-A717-1DCB470B2B4E}"/>
              </a:ext>
            </a:extLst>
          </p:cNvPr>
          <p:cNvSpPr/>
          <p:nvPr/>
        </p:nvSpPr>
        <p:spPr>
          <a:xfrm>
            <a:off x="834914" y="5578715"/>
            <a:ext cx="914551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6209E165-EEAD-4031-A889-4EB2DF3B3AA5}"/>
              </a:ext>
            </a:extLst>
          </p:cNvPr>
          <p:cNvSpPr/>
          <p:nvPr/>
        </p:nvSpPr>
        <p:spPr>
          <a:xfrm>
            <a:off x="959473" y="5655393"/>
            <a:ext cx="908727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3PIP Design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House</a:t>
            </a:r>
          </a:p>
        </p:txBody>
      </p:sp>
      <p:sp>
        <p:nvSpPr>
          <p:cNvPr id="78" name="Arrow: Right 77">
            <a:extLst>
              <a:ext uri="{FF2B5EF4-FFF2-40B4-BE49-F238E27FC236}">
                <a16:creationId xmlns:a16="http://schemas.microsoft.com/office/drawing/2014/main" id="{5588F053-2085-403E-B858-9C13730E2E34}"/>
              </a:ext>
            </a:extLst>
          </p:cNvPr>
          <p:cNvSpPr/>
          <p:nvPr/>
        </p:nvSpPr>
        <p:spPr>
          <a:xfrm>
            <a:off x="2992745" y="6044518"/>
            <a:ext cx="590975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83E24284-3794-41E3-A67E-7114E3072A81}"/>
              </a:ext>
            </a:extLst>
          </p:cNvPr>
          <p:cNvSpPr/>
          <p:nvPr/>
        </p:nvSpPr>
        <p:spPr>
          <a:xfrm>
            <a:off x="1943315" y="5987778"/>
            <a:ext cx="1049430" cy="540376"/>
          </a:xfrm>
          <a:prstGeom prst="roundRect">
            <a:avLst/>
          </a:prstGeom>
          <a:solidFill>
            <a:srgbClr val="9D90A0">
              <a:lumMod val="40000"/>
              <a:lumOff val="6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In-House IP</a:t>
            </a:r>
          </a:p>
        </p:txBody>
      </p:sp>
      <p:sp>
        <p:nvSpPr>
          <p:cNvPr id="80" name="Slide Number Placeholder 79">
            <a:extLst>
              <a:ext uri="{FF2B5EF4-FFF2-40B4-BE49-F238E27FC236}">
                <a16:creationId xmlns:a16="http://schemas.microsoft.com/office/drawing/2014/main" id="{E850797D-459B-4AB3-9C63-26A83930E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181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ACE02-BD4A-4E64-AE27-B69CBD1AD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Bitstream Stages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B645E59-044B-4E74-A9ED-369EC0C3C2F8}"/>
              </a:ext>
            </a:extLst>
          </p:cNvPr>
          <p:cNvSpPr/>
          <p:nvPr/>
        </p:nvSpPr>
        <p:spPr>
          <a:xfrm>
            <a:off x="4214128" y="1960175"/>
            <a:ext cx="131604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Integrator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54337B0-3091-4E81-9D0B-D4ED86ADAB69}"/>
              </a:ext>
            </a:extLst>
          </p:cNvPr>
          <p:cNvSpPr/>
          <p:nvPr/>
        </p:nvSpPr>
        <p:spPr>
          <a:xfrm>
            <a:off x="6812708" y="1941768"/>
            <a:ext cx="147427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Programmer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B952E68-8436-4F9C-83B5-17E23ED8C8D3}"/>
              </a:ext>
            </a:extLst>
          </p:cNvPr>
          <p:cNvSpPr/>
          <p:nvPr/>
        </p:nvSpPr>
        <p:spPr>
          <a:xfrm>
            <a:off x="8833565" y="1928085"/>
            <a:ext cx="988015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In-Field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28F28FE-2F84-4AAC-BD21-80F4310ED5A5}"/>
              </a:ext>
            </a:extLst>
          </p:cNvPr>
          <p:cNvSpPr/>
          <p:nvPr/>
        </p:nvSpPr>
        <p:spPr>
          <a:xfrm>
            <a:off x="2507680" y="1914111"/>
            <a:ext cx="1706448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19AA2D70-5FD0-417C-8D9A-1741BE99C7A4}"/>
              </a:ext>
            </a:extLst>
          </p:cNvPr>
          <p:cNvSpPr/>
          <p:nvPr/>
        </p:nvSpPr>
        <p:spPr>
          <a:xfrm>
            <a:off x="5545953" y="2172332"/>
            <a:ext cx="1266756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5DC480C-8F9D-4FD6-BDC2-7A989628FA0D}"/>
              </a:ext>
            </a:extLst>
          </p:cNvPr>
          <p:cNvSpPr/>
          <p:nvPr/>
        </p:nvSpPr>
        <p:spPr>
          <a:xfrm>
            <a:off x="8302762" y="2177471"/>
            <a:ext cx="560253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4B69A63E-52CE-4E65-8A70-E5A3FDE5E695}"/>
              </a:ext>
            </a:extLst>
          </p:cNvPr>
          <p:cNvSpPr/>
          <p:nvPr/>
        </p:nvSpPr>
        <p:spPr>
          <a:xfrm>
            <a:off x="9813776" y="2172332"/>
            <a:ext cx="571583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17A45E12-97DD-491B-B123-B5ABF095B9E6}"/>
              </a:ext>
            </a:extLst>
          </p:cNvPr>
          <p:cNvSpPr/>
          <p:nvPr/>
        </p:nvSpPr>
        <p:spPr>
          <a:xfrm>
            <a:off x="1214421" y="3766491"/>
            <a:ext cx="1316042" cy="655723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Bitstream-Generation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126CF02-8AA5-41ED-9E48-FB758DDD90FF}"/>
              </a:ext>
            </a:extLst>
          </p:cNvPr>
          <p:cNvSpPr/>
          <p:nvPr/>
        </p:nvSpPr>
        <p:spPr>
          <a:xfrm>
            <a:off x="3612110" y="3777247"/>
            <a:ext cx="1234379" cy="58461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Bitstream-at-Rest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73CEF723-295A-40E2-906A-269CB4DAD1B8}"/>
              </a:ext>
            </a:extLst>
          </p:cNvPr>
          <p:cNvSpPr/>
          <p:nvPr/>
        </p:nvSpPr>
        <p:spPr>
          <a:xfrm>
            <a:off x="7946113" y="3766491"/>
            <a:ext cx="1234240" cy="54467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Bitstream- Running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AA74F9EF-550A-4CA8-B248-AD5325EAA8F4}"/>
              </a:ext>
            </a:extLst>
          </p:cNvPr>
          <p:cNvSpPr/>
          <p:nvPr/>
        </p:nvSpPr>
        <p:spPr>
          <a:xfrm>
            <a:off x="5805528" y="3758198"/>
            <a:ext cx="1236228" cy="6036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Bitstream-Loading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FEF68F5-43DC-4F42-B083-B6B2FC91BEA9}"/>
              </a:ext>
            </a:extLst>
          </p:cNvPr>
          <p:cNvSpPr/>
          <p:nvPr/>
        </p:nvSpPr>
        <p:spPr>
          <a:xfrm>
            <a:off x="9826629" y="3766491"/>
            <a:ext cx="2079144" cy="54467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Bitstream-EOL and Counterfeiting</a:t>
            </a: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2032268-614E-4C5E-86C4-BA171015DEFA}"/>
              </a:ext>
            </a:extLst>
          </p:cNvPr>
          <p:cNvSpPr/>
          <p:nvPr/>
        </p:nvSpPr>
        <p:spPr>
          <a:xfrm>
            <a:off x="10401343" y="1941768"/>
            <a:ext cx="157615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Recycler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(E-Waste)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54E01EF-D543-4776-ACD2-0DB781B0B02C}"/>
              </a:ext>
            </a:extLst>
          </p:cNvPr>
          <p:cNvSpPr/>
          <p:nvPr/>
        </p:nvSpPr>
        <p:spPr>
          <a:xfrm>
            <a:off x="1349674" y="1799260"/>
            <a:ext cx="93475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749E098-7160-4839-81C7-E388D0E0FC21}"/>
              </a:ext>
            </a:extLst>
          </p:cNvPr>
          <p:cNvSpPr/>
          <p:nvPr/>
        </p:nvSpPr>
        <p:spPr>
          <a:xfrm>
            <a:off x="1458609" y="1865090"/>
            <a:ext cx="914551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44D90EC9-AF63-4410-AD22-36B723AD1DD5}"/>
              </a:ext>
            </a:extLst>
          </p:cNvPr>
          <p:cNvSpPr/>
          <p:nvPr/>
        </p:nvSpPr>
        <p:spPr>
          <a:xfrm>
            <a:off x="1583168" y="1941768"/>
            <a:ext cx="908727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3PIP Design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House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52D81F3-DD3A-4BB4-BF62-AEE62F1E465A}"/>
              </a:ext>
            </a:extLst>
          </p:cNvPr>
          <p:cNvSpPr txBox="1"/>
          <p:nvPr/>
        </p:nvSpPr>
        <p:spPr>
          <a:xfrm>
            <a:off x="201319" y="1823240"/>
            <a:ext cx="1169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Entities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48F0688-9114-4BA9-9A08-A52A11E04EAD}"/>
              </a:ext>
            </a:extLst>
          </p:cNvPr>
          <p:cNvSpPr txBox="1"/>
          <p:nvPr/>
        </p:nvSpPr>
        <p:spPr>
          <a:xfrm>
            <a:off x="118281" y="3800710"/>
            <a:ext cx="1084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Stages</a:t>
            </a:r>
          </a:p>
        </p:txBody>
      </p:sp>
      <p:sp>
        <p:nvSpPr>
          <p:cNvPr id="82" name="Arrow: Right 81">
            <a:extLst>
              <a:ext uri="{FF2B5EF4-FFF2-40B4-BE49-F238E27FC236}">
                <a16:creationId xmlns:a16="http://schemas.microsoft.com/office/drawing/2014/main" id="{247239ED-F6EB-4805-89C2-FBDC186D65FB}"/>
              </a:ext>
            </a:extLst>
          </p:cNvPr>
          <p:cNvSpPr/>
          <p:nvPr/>
        </p:nvSpPr>
        <p:spPr>
          <a:xfrm>
            <a:off x="3616440" y="2330893"/>
            <a:ext cx="590975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5" name="Rectangle: Rounded Corners 84">
            <a:extLst>
              <a:ext uri="{FF2B5EF4-FFF2-40B4-BE49-F238E27FC236}">
                <a16:creationId xmlns:a16="http://schemas.microsoft.com/office/drawing/2014/main" id="{403212AB-EA29-415C-93C0-A4FEDB4E3D08}"/>
              </a:ext>
            </a:extLst>
          </p:cNvPr>
          <p:cNvSpPr/>
          <p:nvPr/>
        </p:nvSpPr>
        <p:spPr>
          <a:xfrm>
            <a:off x="2567010" y="2274153"/>
            <a:ext cx="1049430" cy="540376"/>
          </a:xfrm>
          <a:prstGeom prst="roundRect">
            <a:avLst/>
          </a:prstGeom>
          <a:solidFill>
            <a:srgbClr val="9D90A0">
              <a:lumMod val="40000"/>
              <a:lumOff val="6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In-House IP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36694F51-8019-4136-9F68-F9495CD07FA1}"/>
              </a:ext>
            </a:extLst>
          </p:cNvPr>
          <p:cNvSpPr txBox="1"/>
          <p:nvPr/>
        </p:nvSpPr>
        <p:spPr>
          <a:xfrm>
            <a:off x="480620" y="5837694"/>
            <a:ext cx="90408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We define five bitstream stages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D21768-6869-4CF0-B705-F218956D3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131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ACE02-BD4A-4E64-AE27-B69CBD1AD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Bitstream Stages Interaction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F343F50-3575-4F65-8F7A-2507165F1563}"/>
              </a:ext>
            </a:extLst>
          </p:cNvPr>
          <p:cNvCxnSpPr>
            <a:cxnSpLocks/>
          </p:cNvCxnSpPr>
          <p:nvPr/>
        </p:nvCxnSpPr>
        <p:spPr>
          <a:xfrm>
            <a:off x="11121042" y="2807106"/>
            <a:ext cx="140207" cy="95882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C08F2BC-13BA-4003-BA20-F8B06ABF2FAD}"/>
              </a:ext>
            </a:extLst>
          </p:cNvPr>
          <p:cNvCxnSpPr>
            <a:cxnSpLocks/>
            <a:endCxn id="26" idx="0"/>
          </p:cNvCxnSpPr>
          <p:nvPr/>
        </p:nvCxnSpPr>
        <p:spPr>
          <a:xfrm>
            <a:off x="9673483" y="2672047"/>
            <a:ext cx="1192718" cy="109444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E05D4E-838E-45B1-94BE-05D2845B8029}"/>
              </a:ext>
            </a:extLst>
          </p:cNvPr>
          <p:cNvCxnSpPr>
            <a:cxnSpLocks/>
          </p:cNvCxnSpPr>
          <p:nvPr/>
        </p:nvCxnSpPr>
        <p:spPr>
          <a:xfrm flipH="1">
            <a:off x="9140072" y="2712607"/>
            <a:ext cx="400237" cy="105332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7F3AC56-72F8-4E29-A65F-719E28DDE8E4}"/>
              </a:ext>
            </a:extLst>
          </p:cNvPr>
          <p:cNvCxnSpPr>
            <a:cxnSpLocks/>
          </p:cNvCxnSpPr>
          <p:nvPr/>
        </p:nvCxnSpPr>
        <p:spPr>
          <a:xfrm flipH="1">
            <a:off x="6975179" y="2711518"/>
            <a:ext cx="2591560" cy="105977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E0C94F3-AE3D-43A1-A4E6-0F6ED5390565}"/>
              </a:ext>
            </a:extLst>
          </p:cNvPr>
          <p:cNvCxnSpPr>
            <a:cxnSpLocks/>
          </p:cNvCxnSpPr>
          <p:nvPr/>
        </p:nvCxnSpPr>
        <p:spPr>
          <a:xfrm flipH="1">
            <a:off x="4862473" y="2712607"/>
            <a:ext cx="4353043" cy="10983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15091FC-EF7D-4311-A24F-30FFE76C6281}"/>
              </a:ext>
            </a:extLst>
          </p:cNvPr>
          <p:cNvCxnSpPr>
            <a:cxnSpLocks/>
          </p:cNvCxnSpPr>
          <p:nvPr/>
        </p:nvCxnSpPr>
        <p:spPr>
          <a:xfrm>
            <a:off x="8184562" y="2742018"/>
            <a:ext cx="205775" cy="103522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0C4AF4A-0744-44FD-A318-44E94598D94E}"/>
              </a:ext>
            </a:extLst>
          </p:cNvPr>
          <p:cNvCxnSpPr>
            <a:cxnSpLocks/>
          </p:cNvCxnSpPr>
          <p:nvPr/>
        </p:nvCxnSpPr>
        <p:spPr>
          <a:xfrm>
            <a:off x="1722453" y="2746209"/>
            <a:ext cx="1900409" cy="107038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F872E5E-9A16-4CC6-9D4E-971E5DA2F89B}"/>
              </a:ext>
            </a:extLst>
          </p:cNvPr>
          <p:cNvCxnSpPr>
            <a:cxnSpLocks/>
          </p:cNvCxnSpPr>
          <p:nvPr/>
        </p:nvCxnSpPr>
        <p:spPr>
          <a:xfrm flipH="1">
            <a:off x="4254982" y="2779592"/>
            <a:ext cx="1078611" cy="979422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B645E59-044B-4E74-A9ED-369EC0C3C2F8}"/>
              </a:ext>
            </a:extLst>
          </p:cNvPr>
          <p:cNvSpPr/>
          <p:nvPr/>
        </p:nvSpPr>
        <p:spPr>
          <a:xfrm>
            <a:off x="4214128" y="1960175"/>
            <a:ext cx="131604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Integrator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54337B0-3091-4E81-9D0B-D4ED86ADAB69}"/>
              </a:ext>
            </a:extLst>
          </p:cNvPr>
          <p:cNvSpPr/>
          <p:nvPr/>
        </p:nvSpPr>
        <p:spPr>
          <a:xfrm>
            <a:off x="6812708" y="1941768"/>
            <a:ext cx="147427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Programmer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B952E68-8436-4F9C-83B5-17E23ED8C8D3}"/>
              </a:ext>
            </a:extLst>
          </p:cNvPr>
          <p:cNvSpPr/>
          <p:nvPr/>
        </p:nvSpPr>
        <p:spPr>
          <a:xfrm>
            <a:off x="8833565" y="1928085"/>
            <a:ext cx="988015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In-Field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28F28FE-2F84-4AAC-BD21-80F4310ED5A5}"/>
              </a:ext>
            </a:extLst>
          </p:cNvPr>
          <p:cNvSpPr/>
          <p:nvPr/>
        </p:nvSpPr>
        <p:spPr>
          <a:xfrm>
            <a:off x="2507680" y="1914111"/>
            <a:ext cx="1706448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19AA2D70-5FD0-417C-8D9A-1741BE99C7A4}"/>
              </a:ext>
            </a:extLst>
          </p:cNvPr>
          <p:cNvSpPr/>
          <p:nvPr/>
        </p:nvSpPr>
        <p:spPr>
          <a:xfrm>
            <a:off x="5545953" y="2172332"/>
            <a:ext cx="1266756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5DC480C-8F9D-4FD6-BDC2-7A989628FA0D}"/>
              </a:ext>
            </a:extLst>
          </p:cNvPr>
          <p:cNvSpPr/>
          <p:nvPr/>
        </p:nvSpPr>
        <p:spPr>
          <a:xfrm>
            <a:off x="8302762" y="2177471"/>
            <a:ext cx="560253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4B69A63E-52CE-4E65-8A70-E5A3FDE5E695}"/>
              </a:ext>
            </a:extLst>
          </p:cNvPr>
          <p:cNvSpPr/>
          <p:nvPr/>
        </p:nvSpPr>
        <p:spPr>
          <a:xfrm>
            <a:off x="9813776" y="2172332"/>
            <a:ext cx="571583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17A45E12-97DD-491B-B123-B5ABF095B9E6}"/>
              </a:ext>
            </a:extLst>
          </p:cNvPr>
          <p:cNvSpPr/>
          <p:nvPr/>
        </p:nvSpPr>
        <p:spPr>
          <a:xfrm>
            <a:off x="1214421" y="3766491"/>
            <a:ext cx="1316042" cy="655723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Bitstream-Generation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126CF02-8AA5-41ED-9E48-FB758DDD90FF}"/>
              </a:ext>
            </a:extLst>
          </p:cNvPr>
          <p:cNvSpPr/>
          <p:nvPr/>
        </p:nvSpPr>
        <p:spPr>
          <a:xfrm>
            <a:off x="3612110" y="3777247"/>
            <a:ext cx="1234379" cy="58461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Bitstream-at-Rest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73CEF723-295A-40E2-906A-269CB4DAD1B8}"/>
              </a:ext>
            </a:extLst>
          </p:cNvPr>
          <p:cNvSpPr/>
          <p:nvPr/>
        </p:nvSpPr>
        <p:spPr>
          <a:xfrm>
            <a:off x="7946113" y="3766491"/>
            <a:ext cx="1234240" cy="54467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Bitstream- Running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AA74F9EF-550A-4CA8-B248-AD5325EAA8F4}"/>
              </a:ext>
            </a:extLst>
          </p:cNvPr>
          <p:cNvSpPr/>
          <p:nvPr/>
        </p:nvSpPr>
        <p:spPr>
          <a:xfrm>
            <a:off x="5805528" y="3758198"/>
            <a:ext cx="1236228" cy="6036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Bitstream-Loading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FEF68F5-43DC-4F42-B083-B6B2FC91BEA9}"/>
              </a:ext>
            </a:extLst>
          </p:cNvPr>
          <p:cNvSpPr/>
          <p:nvPr/>
        </p:nvSpPr>
        <p:spPr>
          <a:xfrm>
            <a:off x="9826629" y="3766491"/>
            <a:ext cx="2079144" cy="54467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Bitstream-EOL and Counterfeiting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C10CC51-A5B8-4104-9696-B18D65869CFD}"/>
              </a:ext>
            </a:extLst>
          </p:cNvPr>
          <p:cNvCxnSpPr>
            <a:cxnSpLocks/>
          </p:cNvCxnSpPr>
          <p:nvPr/>
        </p:nvCxnSpPr>
        <p:spPr>
          <a:xfrm>
            <a:off x="1773122" y="2820789"/>
            <a:ext cx="0" cy="92894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2032268-614E-4C5E-86C4-BA171015DEFA}"/>
              </a:ext>
            </a:extLst>
          </p:cNvPr>
          <p:cNvSpPr/>
          <p:nvPr/>
        </p:nvSpPr>
        <p:spPr>
          <a:xfrm>
            <a:off x="10401343" y="1941768"/>
            <a:ext cx="157615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Recycler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(E-Waste)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54E01EF-D543-4776-ACD2-0DB781B0B02C}"/>
              </a:ext>
            </a:extLst>
          </p:cNvPr>
          <p:cNvSpPr/>
          <p:nvPr/>
        </p:nvSpPr>
        <p:spPr>
          <a:xfrm>
            <a:off x="1349674" y="1799260"/>
            <a:ext cx="93475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749E098-7160-4839-81C7-E388D0E0FC21}"/>
              </a:ext>
            </a:extLst>
          </p:cNvPr>
          <p:cNvSpPr/>
          <p:nvPr/>
        </p:nvSpPr>
        <p:spPr>
          <a:xfrm>
            <a:off x="1458609" y="1865090"/>
            <a:ext cx="914551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44D90EC9-AF63-4410-AD22-36B723AD1DD5}"/>
              </a:ext>
            </a:extLst>
          </p:cNvPr>
          <p:cNvSpPr/>
          <p:nvPr/>
        </p:nvSpPr>
        <p:spPr>
          <a:xfrm>
            <a:off x="1583168" y="1941768"/>
            <a:ext cx="908727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3PIP Design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House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111A909-82D9-468D-8918-C25E474FADA3}"/>
              </a:ext>
            </a:extLst>
          </p:cNvPr>
          <p:cNvCxnSpPr>
            <a:cxnSpLocks/>
          </p:cNvCxnSpPr>
          <p:nvPr/>
        </p:nvCxnSpPr>
        <p:spPr>
          <a:xfrm flipH="1">
            <a:off x="4751609" y="2775644"/>
            <a:ext cx="2098365" cy="99554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F1431C6-6C06-41F3-AADC-BAA5030932B2}"/>
              </a:ext>
            </a:extLst>
          </p:cNvPr>
          <p:cNvSpPr txBox="1"/>
          <p:nvPr/>
        </p:nvSpPr>
        <p:spPr>
          <a:xfrm>
            <a:off x="1097216" y="2986129"/>
            <a:ext cx="881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Design Changes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756D96-404D-4522-B7AB-A5E185B99B46}"/>
              </a:ext>
            </a:extLst>
          </p:cNvPr>
          <p:cNvSpPr txBox="1"/>
          <p:nvPr/>
        </p:nvSpPr>
        <p:spPr>
          <a:xfrm rot="1829948">
            <a:off x="2365331" y="2959821"/>
            <a:ext cx="1146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Design Checkpoints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E51966B-72EF-4EA7-9B06-752A6AA5D01B}"/>
              </a:ext>
            </a:extLst>
          </p:cNvPr>
          <p:cNvSpPr txBox="1"/>
          <p:nvPr/>
        </p:nvSpPr>
        <p:spPr>
          <a:xfrm rot="20772458">
            <a:off x="5645907" y="3120011"/>
            <a:ext cx="20610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 in NVM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251C3D0-EAF1-479A-A72C-EE13F58283CD}"/>
              </a:ext>
            </a:extLst>
          </p:cNvPr>
          <p:cNvSpPr txBox="1"/>
          <p:nvPr/>
        </p:nvSpPr>
        <p:spPr>
          <a:xfrm rot="20090746">
            <a:off x="4915034" y="2954821"/>
            <a:ext cx="20610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 to NVM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6D57B29-607A-42B6-8F6A-128890DAEF3C}"/>
              </a:ext>
            </a:extLst>
          </p:cNvPr>
          <p:cNvSpPr txBox="1"/>
          <p:nvPr/>
        </p:nvSpPr>
        <p:spPr>
          <a:xfrm rot="19092078">
            <a:off x="4112105" y="2801332"/>
            <a:ext cx="1309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 Compiled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5D97755-084E-4ECA-B6B5-80FE200C5566}"/>
              </a:ext>
            </a:extLst>
          </p:cNvPr>
          <p:cNvSpPr txBox="1"/>
          <p:nvPr/>
        </p:nvSpPr>
        <p:spPr>
          <a:xfrm>
            <a:off x="11142056" y="2913122"/>
            <a:ext cx="916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PCB Extraction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7FE9477-BEFD-4BE6-9D00-895DE2600312}"/>
              </a:ext>
            </a:extLst>
          </p:cNvPr>
          <p:cNvSpPr txBox="1"/>
          <p:nvPr/>
        </p:nvSpPr>
        <p:spPr>
          <a:xfrm>
            <a:off x="9277422" y="3170935"/>
            <a:ext cx="992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Operating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AE10190-E2A0-4295-8CDF-CBAB8D302363}"/>
              </a:ext>
            </a:extLst>
          </p:cNvPr>
          <p:cNvSpPr txBox="1"/>
          <p:nvPr/>
        </p:nvSpPr>
        <p:spPr>
          <a:xfrm rot="20296338">
            <a:off x="6941714" y="3234377"/>
            <a:ext cx="1428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Booting from NVM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8D58C8C-AA02-446E-84C1-DEADEAB1F713}"/>
              </a:ext>
            </a:extLst>
          </p:cNvPr>
          <p:cNvCxnSpPr>
            <a:cxnSpLocks/>
          </p:cNvCxnSpPr>
          <p:nvPr/>
        </p:nvCxnSpPr>
        <p:spPr>
          <a:xfrm flipH="1">
            <a:off x="2491896" y="2784070"/>
            <a:ext cx="1778253" cy="1026382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BB959249-78A5-4723-B155-8C6DAAFD1FFD}"/>
              </a:ext>
            </a:extLst>
          </p:cNvPr>
          <p:cNvSpPr txBox="1"/>
          <p:nvPr/>
        </p:nvSpPr>
        <p:spPr>
          <a:xfrm>
            <a:off x="8311240" y="3173252"/>
            <a:ext cx="11126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Remote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Upgrade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E1D6B17-FCFE-4F46-967A-590F7B75B998}"/>
              </a:ext>
            </a:extLst>
          </p:cNvPr>
          <p:cNvSpPr txBox="1"/>
          <p:nvPr/>
        </p:nvSpPr>
        <p:spPr>
          <a:xfrm rot="19777747">
            <a:off x="3103406" y="2765314"/>
            <a:ext cx="1455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Design Changes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D9EE2AE-F7EE-4AE5-8AF4-D8CD16D56ACF}"/>
              </a:ext>
            </a:extLst>
          </p:cNvPr>
          <p:cNvSpPr txBox="1"/>
          <p:nvPr/>
        </p:nvSpPr>
        <p:spPr>
          <a:xfrm rot="2536121">
            <a:off x="9837893" y="2909110"/>
            <a:ext cx="12887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Decommissioned  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1366FDD6-E868-4AAB-AD24-355024282552}"/>
              </a:ext>
            </a:extLst>
          </p:cNvPr>
          <p:cNvCxnSpPr>
            <a:cxnSpLocks/>
          </p:cNvCxnSpPr>
          <p:nvPr/>
        </p:nvCxnSpPr>
        <p:spPr>
          <a:xfrm flipH="1">
            <a:off x="6788901" y="2809712"/>
            <a:ext cx="306899" cy="95622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A5C34076-9CF6-4CCA-B543-8C26653DF5E2}"/>
              </a:ext>
            </a:extLst>
          </p:cNvPr>
          <p:cNvSpPr txBox="1"/>
          <p:nvPr/>
        </p:nvSpPr>
        <p:spPr>
          <a:xfrm>
            <a:off x="7033768" y="2763749"/>
            <a:ext cx="9431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Functional                          Test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52D81F3-DD3A-4BB4-BF62-AEE62F1E465A}"/>
              </a:ext>
            </a:extLst>
          </p:cNvPr>
          <p:cNvSpPr txBox="1"/>
          <p:nvPr/>
        </p:nvSpPr>
        <p:spPr>
          <a:xfrm>
            <a:off x="201319" y="1823240"/>
            <a:ext cx="1169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Entities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48F0688-9114-4BA9-9A08-A52A11E04EAD}"/>
              </a:ext>
            </a:extLst>
          </p:cNvPr>
          <p:cNvSpPr txBox="1"/>
          <p:nvPr/>
        </p:nvSpPr>
        <p:spPr>
          <a:xfrm>
            <a:off x="118281" y="3800710"/>
            <a:ext cx="1084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Stages</a:t>
            </a:r>
          </a:p>
        </p:txBody>
      </p:sp>
      <p:sp>
        <p:nvSpPr>
          <p:cNvPr id="82" name="Arrow: Right 81">
            <a:extLst>
              <a:ext uri="{FF2B5EF4-FFF2-40B4-BE49-F238E27FC236}">
                <a16:creationId xmlns:a16="http://schemas.microsoft.com/office/drawing/2014/main" id="{247239ED-F6EB-4805-89C2-FBDC186D65FB}"/>
              </a:ext>
            </a:extLst>
          </p:cNvPr>
          <p:cNvSpPr/>
          <p:nvPr/>
        </p:nvSpPr>
        <p:spPr>
          <a:xfrm>
            <a:off x="3616440" y="2330893"/>
            <a:ext cx="590975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33ACE4E1-BAAD-4B81-B352-35A90076295E}"/>
              </a:ext>
            </a:extLst>
          </p:cNvPr>
          <p:cNvCxnSpPr>
            <a:cxnSpLocks/>
          </p:cNvCxnSpPr>
          <p:nvPr/>
        </p:nvCxnSpPr>
        <p:spPr>
          <a:xfrm>
            <a:off x="2865707" y="2744111"/>
            <a:ext cx="812616" cy="1030248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48AF66F3-C3BF-460D-98D9-CCC98C26958A}"/>
              </a:ext>
            </a:extLst>
          </p:cNvPr>
          <p:cNvCxnSpPr>
            <a:cxnSpLocks/>
            <a:endCxn id="22" idx="0"/>
          </p:cNvCxnSpPr>
          <p:nvPr/>
        </p:nvCxnSpPr>
        <p:spPr>
          <a:xfrm flipH="1">
            <a:off x="1872442" y="2679011"/>
            <a:ext cx="779362" cy="108748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: Rounded Corners 84">
            <a:extLst>
              <a:ext uri="{FF2B5EF4-FFF2-40B4-BE49-F238E27FC236}">
                <a16:creationId xmlns:a16="http://schemas.microsoft.com/office/drawing/2014/main" id="{403212AB-EA29-415C-93C0-A4FEDB4E3D08}"/>
              </a:ext>
            </a:extLst>
          </p:cNvPr>
          <p:cNvSpPr/>
          <p:nvPr/>
        </p:nvSpPr>
        <p:spPr>
          <a:xfrm>
            <a:off x="2567010" y="2274153"/>
            <a:ext cx="1049430" cy="540376"/>
          </a:xfrm>
          <a:prstGeom prst="roundRect">
            <a:avLst/>
          </a:prstGeom>
          <a:solidFill>
            <a:srgbClr val="9D90A0">
              <a:lumMod val="40000"/>
              <a:lumOff val="6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In-House IP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15D3454E-46DA-41BA-B639-57C2F670DACA}"/>
              </a:ext>
            </a:extLst>
          </p:cNvPr>
          <p:cNvSpPr txBox="1"/>
          <p:nvPr/>
        </p:nvSpPr>
        <p:spPr>
          <a:xfrm>
            <a:off x="480620" y="5867450"/>
            <a:ext cx="90408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Complicated interactions…</a:t>
            </a:r>
          </a:p>
          <a:p>
            <a:r>
              <a:rPr lang="en-US" sz="2800" b="1" dirty="0"/>
              <a:t>Let’s focus on bitstream stages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6FF1E49-D711-44AC-B403-B50A51334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3054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ACE02-BD4A-4E64-AE27-B69CBD1AD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Bitstream Stages + Threats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993CA661-981A-45DE-B063-C74110A867B0}"/>
              </a:ext>
            </a:extLst>
          </p:cNvPr>
          <p:cNvCxnSpPr>
            <a:cxnSpLocks/>
          </p:cNvCxnSpPr>
          <p:nvPr/>
        </p:nvCxnSpPr>
        <p:spPr>
          <a:xfrm>
            <a:off x="1264691" y="4402960"/>
            <a:ext cx="0" cy="1583755"/>
          </a:xfrm>
          <a:prstGeom prst="straightConnector1">
            <a:avLst/>
          </a:prstGeom>
          <a:ln w="508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C8AE52B-E4DC-47FC-BD22-4503C1A4C476}"/>
              </a:ext>
            </a:extLst>
          </p:cNvPr>
          <p:cNvCxnSpPr>
            <a:cxnSpLocks/>
          </p:cNvCxnSpPr>
          <p:nvPr/>
        </p:nvCxnSpPr>
        <p:spPr>
          <a:xfrm>
            <a:off x="3647961" y="4330546"/>
            <a:ext cx="0" cy="1567650"/>
          </a:xfrm>
          <a:prstGeom prst="straightConnector1">
            <a:avLst/>
          </a:prstGeom>
          <a:ln w="508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C294E3E-68D6-443D-950B-3F799C3A1B4F}"/>
              </a:ext>
            </a:extLst>
          </p:cNvPr>
          <p:cNvCxnSpPr>
            <a:cxnSpLocks/>
          </p:cNvCxnSpPr>
          <p:nvPr/>
        </p:nvCxnSpPr>
        <p:spPr>
          <a:xfrm>
            <a:off x="5866573" y="4330546"/>
            <a:ext cx="0" cy="1567650"/>
          </a:xfrm>
          <a:prstGeom prst="straightConnector1">
            <a:avLst/>
          </a:prstGeom>
          <a:ln w="508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F343F50-3575-4F65-8F7A-2507165F1563}"/>
              </a:ext>
            </a:extLst>
          </p:cNvPr>
          <p:cNvCxnSpPr>
            <a:cxnSpLocks/>
          </p:cNvCxnSpPr>
          <p:nvPr/>
        </p:nvCxnSpPr>
        <p:spPr>
          <a:xfrm>
            <a:off x="11121042" y="2807106"/>
            <a:ext cx="140207" cy="95882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6C08F2BC-13BA-4003-BA20-F8B06ABF2FAD}"/>
              </a:ext>
            </a:extLst>
          </p:cNvPr>
          <p:cNvCxnSpPr>
            <a:cxnSpLocks/>
            <a:endCxn id="26" idx="0"/>
          </p:cNvCxnSpPr>
          <p:nvPr/>
        </p:nvCxnSpPr>
        <p:spPr>
          <a:xfrm>
            <a:off x="9673483" y="2672047"/>
            <a:ext cx="1192718" cy="109444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6E05D4E-838E-45B1-94BE-05D2845B8029}"/>
              </a:ext>
            </a:extLst>
          </p:cNvPr>
          <p:cNvCxnSpPr>
            <a:cxnSpLocks/>
          </p:cNvCxnSpPr>
          <p:nvPr/>
        </p:nvCxnSpPr>
        <p:spPr>
          <a:xfrm flipH="1">
            <a:off x="9140072" y="2712607"/>
            <a:ext cx="400237" cy="105332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7F3AC56-72F8-4E29-A65F-719E28DDE8E4}"/>
              </a:ext>
            </a:extLst>
          </p:cNvPr>
          <p:cNvCxnSpPr>
            <a:cxnSpLocks/>
          </p:cNvCxnSpPr>
          <p:nvPr/>
        </p:nvCxnSpPr>
        <p:spPr>
          <a:xfrm flipH="1">
            <a:off x="6975179" y="2711518"/>
            <a:ext cx="2591560" cy="1059775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E0C94F3-AE3D-43A1-A4E6-0F6ED5390565}"/>
              </a:ext>
            </a:extLst>
          </p:cNvPr>
          <p:cNvCxnSpPr>
            <a:cxnSpLocks/>
          </p:cNvCxnSpPr>
          <p:nvPr/>
        </p:nvCxnSpPr>
        <p:spPr>
          <a:xfrm flipH="1">
            <a:off x="4862473" y="2712607"/>
            <a:ext cx="4353043" cy="109834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15091FC-EF7D-4311-A24F-30FFE76C6281}"/>
              </a:ext>
            </a:extLst>
          </p:cNvPr>
          <p:cNvCxnSpPr>
            <a:cxnSpLocks/>
          </p:cNvCxnSpPr>
          <p:nvPr/>
        </p:nvCxnSpPr>
        <p:spPr>
          <a:xfrm>
            <a:off x="8184562" y="2742018"/>
            <a:ext cx="205775" cy="1035229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0C4AF4A-0744-44FD-A318-44E94598D94E}"/>
              </a:ext>
            </a:extLst>
          </p:cNvPr>
          <p:cNvCxnSpPr>
            <a:cxnSpLocks/>
          </p:cNvCxnSpPr>
          <p:nvPr/>
        </p:nvCxnSpPr>
        <p:spPr>
          <a:xfrm>
            <a:off x="1722453" y="2746209"/>
            <a:ext cx="1900409" cy="1070387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F872E5E-9A16-4CC6-9D4E-971E5DA2F89B}"/>
              </a:ext>
            </a:extLst>
          </p:cNvPr>
          <p:cNvCxnSpPr>
            <a:cxnSpLocks/>
          </p:cNvCxnSpPr>
          <p:nvPr/>
        </p:nvCxnSpPr>
        <p:spPr>
          <a:xfrm flipH="1">
            <a:off x="4254982" y="2779592"/>
            <a:ext cx="1078611" cy="979422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4B645E59-044B-4E74-A9ED-369EC0C3C2F8}"/>
              </a:ext>
            </a:extLst>
          </p:cNvPr>
          <p:cNvSpPr/>
          <p:nvPr/>
        </p:nvSpPr>
        <p:spPr>
          <a:xfrm>
            <a:off x="4214128" y="1960175"/>
            <a:ext cx="131604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Integrator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54337B0-3091-4E81-9D0B-D4ED86ADAB69}"/>
              </a:ext>
            </a:extLst>
          </p:cNvPr>
          <p:cNvSpPr/>
          <p:nvPr/>
        </p:nvSpPr>
        <p:spPr>
          <a:xfrm>
            <a:off x="6812708" y="1941768"/>
            <a:ext cx="147427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Programmer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4B952E68-8436-4F9C-83B5-17E23ED8C8D3}"/>
              </a:ext>
            </a:extLst>
          </p:cNvPr>
          <p:cNvSpPr/>
          <p:nvPr/>
        </p:nvSpPr>
        <p:spPr>
          <a:xfrm>
            <a:off x="8833565" y="1928085"/>
            <a:ext cx="988015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In-Field</a:t>
            </a:r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528F28FE-2F84-4AAC-BD21-80F4310ED5A5}"/>
              </a:ext>
            </a:extLst>
          </p:cNvPr>
          <p:cNvSpPr/>
          <p:nvPr/>
        </p:nvSpPr>
        <p:spPr>
          <a:xfrm>
            <a:off x="2507680" y="1914111"/>
            <a:ext cx="1706448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19AA2D70-5FD0-417C-8D9A-1741BE99C7A4}"/>
              </a:ext>
            </a:extLst>
          </p:cNvPr>
          <p:cNvSpPr/>
          <p:nvPr/>
        </p:nvSpPr>
        <p:spPr>
          <a:xfrm>
            <a:off x="5545953" y="2172332"/>
            <a:ext cx="1266756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5DC480C-8F9D-4FD6-BDC2-7A989628FA0D}"/>
              </a:ext>
            </a:extLst>
          </p:cNvPr>
          <p:cNvSpPr/>
          <p:nvPr/>
        </p:nvSpPr>
        <p:spPr>
          <a:xfrm>
            <a:off x="8302762" y="2177471"/>
            <a:ext cx="560253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4B69A63E-52CE-4E65-8A70-E5A3FDE5E695}"/>
              </a:ext>
            </a:extLst>
          </p:cNvPr>
          <p:cNvSpPr/>
          <p:nvPr/>
        </p:nvSpPr>
        <p:spPr>
          <a:xfrm>
            <a:off x="9813776" y="2172332"/>
            <a:ext cx="571583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17A45E12-97DD-491B-B123-B5ABF095B9E6}"/>
              </a:ext>
            </a:extLst>
          </p:cNvPr>
          <p:cNvSpPr/>
          <p:nvPr/>
        </p:nvSpPr>
        <p:spPr>
          <a:xfrm>
            <a:off x="1214421" y="3766491"/>
            <a:ext cx="1316042" cy="655723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Bitstream-Generation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E126CF02-8AA5-41ED-9E48-FB758DDD90FF}"/>
              </a:ext>
            </a:extLst>
          </p:cNvPr>
          <p:cNvSpPr/>
          <p:nvPr/>
        </p:nvSpPr>
        <p:spPr>
          <a:xfrm>
            <a:off x="3612110" y="3777247"/>
            <a:ext cx="1234379" cy="584619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Bitstream-at-Rest</a:t>
            </a: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73CEF723-295A-40E2-906A-269CB4DAD1B8}"/>
              </a:ext>
            </a:extLst>
          </p:cNvPr>
          <p:cNvSpPr/>
          <p:nvPr/>
        </p:nvSpPr>
        <p:spPr>
          <a:xfrm>
            <a:off x="7946113" y="3766491"/>
            <a:ext cx="1234240" cy="54467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Bitstream- Running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AA74F9EF-550A-4CA8-B248-AD5325EAA8F4}"/>
              </a:ext>
            </a:extLst>
          </p:cNvPr>
          <p:cNvSpPr/>
          <p:nvPr/>
        </p:nvSpPr>
        <p:spPr>
          <a:xfrm>
            <a:off x="5805528" y="3758198"/>
            <a:ext cx="1236228" cy="603668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Bitstream-Loading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7FEF68F5-43DC-4F42-B083-B6B2FC91BEA9}"/>
              </a:ext>
            </a:extLst>
          </p:cNvPr>
          <p:cNvSpPr/>
          <p:nvPr/>
        </p:nvSpPr>
        <p:spPr>
          <a:xfrm>
            <a:off x="9826629" y="3766491"/>
            <a:ext cx="2079144" cy="544676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Bitstream-EOL and Counterfeiting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9C10CC51-A5B8-4104-9696-B18D65869CFD}"/>
              </a:ext>
            </a:extLst>
          </p:cNvPr>
          <p:cNvCxnSpPr>
            <a:cxnSpLocks/>
          </p:cNvCxnSpPr>
          <p:nvPr/>
        </p:nvCxnSpPr>
        <p:spPr>
          <a:xfrm>
            <a:off x="1773122" y="2820789"/>
            <a:ext cx="0" cy="92894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22032268-614E-4C5E-86C4-BA171015DEFA}"/>
              </a:ext>
            </a:extLst>
          </p:cNvPr>
          <p:cNvSpPr/>
          <p:nvPr/>
        </p:nvSpPr>
        <p:spPr>
          <a:xfrm>
            <a:off x="10401343" y="1941768"/>
            <a:ext cx="157615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Recycler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(E-Waste)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054E01EF-D543-4776-ACD2-0DB781B0B02C}"/>
              </a:ext>
            </a:extLst>
          </p:cNvPr>
          <p:cNvSpPr/>
          <p:nvPr/>
        </p:nvSpPr>
        <p:spPr>
          <a:xfrm>
            <a:off x="1349674" y="1799260"/>
            <a:ext cx="934752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D749E098-7160-4839-81C7-E388D0E0FC21}"/>
              </a:ext>
            </a:extLst>
          </p:cNvPr>
          <p:cNvSpPr/>
          <p:nvPr/>
        </p:nvSpPr>
        <p:spPr>
          <a:xfrm>
            <a:off x="1458609" y="1865090"/>
            <a:ext cx="914551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44D90EC9-AF63-4410-AD22-36B723AD1DD5}"/>
              </a:ext>
            </a:extLst>
          </p:cNvPr>
          <p:cNvSpPr/>
          <p:nvPr/>
        </p:nvSpPr>
        <p:spPr>
          <a:xfrm>
            <a:off x="1583168" y="1941768"/>
            <a:ext cx="908727" cy="87902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3PIP Design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House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111A909-82D9-468D-8918-C25E474FADA3}"/>
              </a:ext>
            </a:extLst>
          </p:cNvPr>
          <p:cNvCxnSpPr>
            <a:cxnSpLocks/>
          </p:cNvCxnSpPr>
          <p:nvPr/>
        </p:nvCxnSpPr>
        <p:spPr>
          <a:xfrm flipH="1">
            <a:off x="4751609" y="2775644"/>
            <a:ext cx="2098365" cy="995546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F1431C6-6C06-41F3-AADC-BAA5030932B2}"/>
              </a:ext>
            </a:extLst>
          </p:cNvPr>
          <p:cNvSpPr txBox="1"/>
          <p:nvPr/>
        </p:nvSpPr>
        <p:spPr>
          <a:xfrm>
            <a:off x="1097216" y="2986129"/>
            <a:ext cx="881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Design Changes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5756D96-404D-4522-B7AB-A5E185B99B46}"/>
              </a:ext>
            </a:extLst>
          </p:cNvPr>
          <p:cNvSpPr txBox="1"/>
          <p:nvPr/>
        </p:nvSpPr>
        <p:spPr>
          <a:xfrm rot="1829948">
            <a:off x="2365331" y="2959821"/>
            <a:ext cx="11463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Design Checkpoints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E51966B-72EF-4EA7-9B06-752A6AA5D01B}"/>
              </a:ext>
            </a:extLst>
          </p:cNvPr>
          <p:cNvSpPr txBox="1"/>
          <p:nvPr/>
        </p:nvSpPr>
        <p:spPr>
          <a:xfrm rot="20772458">
            <a:off x="5645907" y="3120011"/>
            <a:ext cx="20610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 in NVM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251C3D0-EAF1-479A-A72C-EE13F58283CD}"/>
              </a:ext>
            </a:extLst>
          </p:cNvPr>
          <p:cNvSpPr txBox="1"/>
          <p:nvPr/>
        </p:nvSpPr>
        <p:spPr>
          <a:xfrm rot="20090746">
            <a:off x="4915034" y="2954821"/>
            <a:ext cx="20610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 to NVM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6D57B29-607A-42B6-8F6A-128890DAEF3C}"/>
              </a:ext>
            </a:extLst>
          </p:cNvPr>
          <p:cNvSpPr txBox="1"/>
          <p:nvPr/>
        </p:nvSpPr>
        <p:spPr>
          <a:xfrm rot="19092078">
            <a:off x="4112105" y="2801332"/>
            <a:ext cx="1309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 Compiled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5D97755-084E-4ECA-B6B5-80FE200C5566}"/>
              </a:ext>
            </a:extLst>
          </p:cNvPr>
          <p:cNvSpPr txBox="1"/>
          <p:nvPr/>
        </p:nvSpPr>
        <p:spPr>
          <a:xfrm>
            <a:off x="11142056" y="2913122"/>
            <a:ext cx="916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PCB Extraction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7FE9477-BEFD-4BE6-9D00-895DE2600312}"/>
              </a:ext>
            </a:extLst>
          </p:cNvPr>
          <p:cNvSpPr txBox="1"/>
          <p:nvPr/>
        </p:nvSpPr>
        <p:spPr>
          <a:xfrm>
            <a:off x="9277422" y="3170935"/>
            <a:ext cx="992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Operating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AE10190-E2A0-4295-8CDF-CBAB8D302363}"/>
              </a:ext>
            </a:extLst>
          </p:cNvPr>
          <p:cNvSpPr txBox="1"/>
          <p:nvPr/>
        </p:nvSpPr>
        <p:spPr>
          <a:xfrm rot="20296338">
            <a:off x="6941714" y="3234377"/>
            <a:ext cx="14284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Booting from NVM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8D58C8C-AA02-446E-84C1-DEADEAB1F713}"/>
              </a:ext>
            </a:extLst>
          </p:cNvPr>
          <p:cNvCxnSpPr>
            <a:cxnSpLocks/>
          </p:cNvCxnSpPr>
          <p:nvPr/>
        </p:nvCxnSpPr>
        <p:spPr>
          <a:xfrm flipH="1">
            <a:off x="2491896" y="2784070"/>
            <a:ext cx="1778253" cy="1026382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BB959249-78A5-4723-B155-8C6DAAFD1FFD}"/>
              </a:ext>
            </a:extLst>
          </p:cNvPr>
          <p:cNvSpPr txBox="1"/>
          <p:nvPr/>
        </p:nvSpPr>
        <p:spPr>
          <a:xfrm>
            <a:off x="8311240" y="3173252"/>
            <a:ext cx="11126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Remote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Upgrade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E1D6B17-FCFE-4F46-967A-590F7B75B998}"/>
              </a:ext>
            </a:extLst>
          </p:cNvPr>
          <p:cNvSpPr txBox="1"/>
          <p:nvPr/>
        </p:nvSpPr>
        <p:spPr>
          <a:xfrm rot="19777747">
            <a:off x="3103406" y="2765314"/>
            <a:ext cx="14557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Design Changes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D9EE2AE-F7EE-4AE5-8AF4-D8CD16D56ACF}"/>
              </a:ext>
            </a:extLst>
          </p:cNvPr>
          <p:cNvSpPr txBox="1"/>
          <p:nvPr/>
        </p:nvSpPr>
        <p:spPr>
          <a:xfrm rot="2536121">
            <a:off x="9837893" y="2909110"/>
            <a:ext cx="12887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System Decommissioned  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48D06DAC-28C3-42AF-B973-3250BFBF20BF}"/>
              </a:ext>
            </a:extLst>
          </p:cNvPr>
          <p:cNvSpPr/>
          <p:nvPr/>
        </p:nvSpPr>
        <p:spPr>
          <a:xfrm>
            <a:off x="1545676" y="4726195"/>
            <a:ext cx="1198465" cy="64008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Malicious Intent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2F20904-4588-46BF-A2B1-21A403C965F2}"/>
              </a:ext>
            </a:extLst>
          </p:cNvPr>
          <p:cNvCxnSpPr>
            <a:cxnSpLocks/>
          </p:cNvCxnSpPr>
          <p:nvPr/>
        </p:nvCxnSpPr>
        <p:spPr>
          <a:xfrm>
            <a:off x="8119757" y="4946832"/>
            <a:ext cx="2705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98F88F1-F87C-41CE-8B3B-5B37E6D27AF7}"/>
              </a:ext>
            </a:extLst>
          </p:cNvPr>
          <p:cNvCxnSpPr>
            <a:cxnSpLocks/>
            <a:endCxn id="79" idx="1"/>
          </p:cNvCxnSpPr>
          <p:nvPr/>
        </p:nvCxnSpPr>
        <p:spPr>
          <a:xfrm>
            <a:off x="8119757" y="5898196"/>
            <a:ext cx="250901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A945C037-69E4-4B8A-8473-D3F1F499A97F}"/>
              </a:ext>
            </a:extLst>
          </p:cNvPr>
          <p:cNvCxnSpPr>
            <a:cxnSpLocks/>
          </p:cNvCxnSpPr>
          <p:nvPr/>
        </p:nvCxnSpPr>
        <p:spPr>
          <a:xfrm>
            <a:off x="5848434" y="5040390"/>
            <a:ext cx="2705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269E9D33-F648-440B-B382-5BD275F82B5C}"/>
              </a:ext>
            </a:extLst>
          </p:cNvPr>
          <p:cNvCxnSpPr>
            <a:cxnSpLocks/>
          </p:cNvCxnSpPr>
          <p:nvPr/>
        </p:nvCxnSpPr>
        <p:spPr>
          <a:xfrm>
            <a:off x="5848434" y="5914301"/>
            <a:ext cx="2705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CF689965-ADBD-438F-BE0E-F5A787490676}"/>
              </a:ext>
            </a:extLst>
          </p:cNvPr>
          <p:cNvCxnSpPr>
            <a:cxnSpLocks/>
          </p:cNvCxnSpPr>
          <p:nvPr/>
        </p:nvCxnSpPr>
        <p:spPr>
          <a:xfrm>
            <a:off x="3647961" y="5040390"/>
            <a:ext cx="2705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D9FBA59D-BD95-4347-8304-35F1DA8DA19F}"/>
              </a:ext>
            </a:extLst>
          </p:cNvPr>
          <p:cNvCxnSpPr>
            <a:cxnSpLocks/>
          </p:cNvCxnSpPr>
          <p:nvPr/>
        </p:nvCxnSpPr>
        <p:spPr>
          <a:xfrm>
            <a:off x="3647961" y="5914301"/>
            <a:ext cx="2705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919CB3C4-20E8-4A42-878E-1979FC73A824}"/>
              </a:ext>
            </a:extLst>
          </p:cNvPr>
          <p:cNvCxnSpPr>
            <a:cxnSpLocks/>
          </p:cNvCxnSpPr>
          <p:nvPr/>
        </p:nvCxnSpPr>
        <p:spPr>
          <a:xfrm>
            <a:off x="1264691" y="5126779"/>
            <a:ext cx="2705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FE0C9D54-F192-4149-A28C-55C76EE2CEE9}"/>
              </a:ext>
            </a:extLst>
          </p:cNvPr>
          <p:cNvCxnSpPr>
            <a:cxnSpLocks/>
          </p:cNvCxnSpPr>
          <p:nvPr/>
        </p:nvCxnSpPr>
        <p:spPr>
          <a:xfrm>
            <a:off x="10138620" y="5014880"/>
            <a:ext cx="2705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FCCB1207-4E74-4061-945C-92C6AC7D6A91}"/>
              </a:ext>
            </a:extLst>
          </p:cNvPr>
          <p:cNvCxnSpPr>
            <a:cxnSpLocks/>
          </p:cNvCxnSpPr>
          <p:nvPr/>
        </p:nvCxnSpPr>
        <p:spPr>
          <a:xfrm>
            <a:off x="10138620" y="5914301"/>
            <a:ext cx="2705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A13ADAE8-520C-4BE8-8D6C-561D96D3A14E}"/>
              </a:ext>
            </a:extLst>
          </p:cNvPr>
          <p:cNvSpPr/>
          <p:nvPr/>
        </p:nvSpPr>
        <p:spPr>
          <a:xfrm>
            <a:off x="1535271" y="5586602"/>
            <a:ext cx="1646135" cy="64008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Non-Malicious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Intent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137BA158-959C-4C18-A9DA-54C1DF0D7359}"/>
              </a:ext>
            </a:extLst>
          </p:cNvPr>
          <p:cNvCxnSpPr>
            <a:cxnSpLocks/>
          </p:cNvCxnSpPr>
          <p:nvPr/>
        </p:nvCxnSpPr>
        <p:spPr>
          <a:xfrm>
            <a:off x="1275096" y="5986715"/>
            <a:ext cx="270580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D74ED528-E304-4BA9-B622-BDBAB6191014}"/>
              </a:ext>
            </a:extLst>
          </p:cNvPr>
          <p:cNvCxnSpPr>
            <a:cxnSpLocks/>
          </p:cNvCxnSpPr>
          <p:nvPr/>
        </p:nvCxnSpPr>
        <p:spPr>
          <a:xfrm>
            <a:off x="8137896" y="4311167"/>
            <a:ext cx="0" cy="1603134"/>
          </a:xfrm>
          <a:prstGeom prst="straightConnector1">
            <a:avLst/>
          </a:prstGeom>
          <a:ln w="508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E0EDC323-6AA5-4BA9-9BB7-67F6BCA34771}"/>
              </a:ext>
            </a:extLst>
          </p:cNvPr>
          <p:cNvCxnSpPr>
            <a:cxnSpLocks/>
          </p:cNvCxnSpPr>
          <p:nvPr/>
        </p:nvCxnSpPr>
        <p:spPr>
          <a:xfrm>
            <a:off x="10138620" y="4311167"/>
            <a:ext cx="0" cy="1675548"/>
          </a:xfrm>
          <a:prstGeom prst="straightConnector1">
            <a:avLst/>
          </a:prstGeom>
          <a:ln w="5080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1366FDD6-E868-4AAB-AD24-355024282552}"/>
              </a:ext>
            </a:extLst>
          </p:cNvPr>
          <p:cNvCxnSpPr>
            <a:cxnSpLocks/>
          </p:cNvCxnSpPr>
          <p:nvPr/>
        </p:nvCxnSpPr>
        <p:spPr>
          <a:xfrm flipH="1">
            <a:off x="6788901" y="2809712"/>
            <a:ext cx="306899" cy="956221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A5C34076-9CF6-4CCA-B543-8C26653DF5E2}"/>
              </a:ext>
            </a:extLst>
          </p:cNvPr>
          <p:cNvSpPr txBox="1"/>
          <p:nvPr/>
        </p:nvSpPr>
        <p:spPr>
          <a:xfrm>
            <a:off x="7033768" y="2763749"/>
            <a:ext cx="9431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Functional                          Test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52D81F3-DD3A-4BB4-BF62-AEE62F1E465A}"/>
              </a:ext>
            </a:extLst>
          </p:cNvPr>
          <p:cNvSpPr txBox="1"/>
          <p:nvPr/>
        </p:nvSpPr>
        <p:spPr>
          <a:xfrm>
            <a:off x="201319" y="1823240"/>
            <a:ext cx="1169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Entities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A48F0688-9114-4BA9-9A08-A52A11E04EAD}"/>
              </a:ext>
            </a:extLst>
          </p:cNvPr>
          <p:cNvSpPr txBox="1"/>
          <p:nvPr/>
        </p:nvSpPr>
        <p:spPr>
          <a:xfrm>
            <a:off x="118281" y="3800710"/>
            <a:ext cx="10843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Stages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1CF1847-6146-4006-A156-8692C3A40AA2}"/>
              </a:ext>
            </a:extLst>
          </p:cNvPr>
          <p:cNvSpPr txBox="1"/>
          <p:nvPr/>
        </p:nvSpPr>
        <p:spPr>
          <a:xfrm>
            <a:off x="50800" y="5237866"/>
            <a:ext cx="11897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Threats</a:t>
            </a:r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F5FBD3C9-AF12-49D9-B5EA-E47AF5598552}"/>
              </a:ext>
            </a:extLst>
          </p:cNvPr>
          <p:cNvSpPr/>
          <p:nvPr/>
        </p:nvSpPr>
        <p:spPr>
          <a:xfrm>
            <a:off x="3900281" y="4726195"/>
            <a:ext cx="1247108" cy="64008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 </a:t>
            </a:r>
            <a:b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Tampering</a:t>
            </a:r>
          </a:p>
        </p:txBody>
      </p:sp>
      <p:sp>
        <p:nvSpPr>
          <p:cNvPr id="75" name="Rectangle: Rounded Corners 74">
            <a:extLst>
              <a:ext uri="{FF2B5EF4-FFF2-40B4-BE49-F238E27FC236}">
                <a16:creationId xmlns:a16="http://schemas.microsoft.com/office/drawing/2014/main" id="{A807EC89-465F-4518-AEEE-B7C2768CC448}"/>
              </a:ext>
            </a:extLst>
          </p:cNvPr>
          <p:cNvSpPr/>
          <p:nvPr/>
        </p:nvSpPr>
        <p:spPr>
          <a:xfrm>
            <a:off x="3907581" y="5586602"/>
            <a:ext cx="857149" cy="64008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IP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Piracy</a:t>
            </a:r>
          </a:p>
        </p:txBody>
      </p:sp>
      <p:sp>
        <p:nvSpPr>
          <p:cNvPr id="76" name="Rectangle: Rounded Corners 75">
            <a:extLst>
              <a:ext uri="{FF2B5EF4-FFF2-40B4-BE49-F238E27FC236}">
                <a16:creationId xmlns:a16="http://schemas.microsoft.com/office/drawing/2014/main" id="{6E83F382-9A20-4B0A-A4E4-65A019046B2C}"/>
              </a:ext>
            </a:extLst>
          </p:cNvPr>
          <p:cNvSpPr/>
          <p:nvPr/>
        </p:nvSpPr>
        <p:spPr>
          <a:xfrm>
            <a:off x="6139488" y="4726195"/>
            <a:ext cx="1489603" cy="64008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Side Channel Attacks</a:t>
            </a:r>
          </a:p>
        </p:txBody>
      </p:sp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BE75960D-6D8A-4F3F-8089-8270A4AD7DAF}"/>
              </a:ext>
            </a:extLst>
          </p:cNvPr>
          <p:cNvSpPr/>
          <p:nvPr/>
        </p:nvSpPr>
        <p:spPr>
          <a:xfrm>
            <a:off x="6139488" y="5584246"/>
            <a:ext cx="1130345" cy="64008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Replay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Attacks</a:t>
            </a: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2991FE8B-6C45-4BA4-9129-5691C0FC4814}"/>
              </a:ext>
            </a:extLst>
          </p:cNvPr>
          <p:cNvSpPr/>
          <p:nvPr/>
        </p:nvSpPr>
        <p:spPr>
          <a:xfrm>
            <a:off x="8379606" y="4726505"/>
            <a:ext cx="1127799" cy="64008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Fault Injection</a:t>
            </a:r>
          </a:p>
        </p:txBody>
      </p:sp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A2E165D6-B113-4A67-9826-A6C0AFB344F0}"/>
              </a:ext>
            </a:extLst>
          </p:cNvPr>
          <p:cNvSpPr/>
          <p:nvPr/>
        </p:nvSpPr>
        <p:spPr>
          <a:xfrm>
            <a:off x="8370658" y="5578156"/>
            <a:ext cx="1127800" cy="64008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Run-time Attacks</a:t>
            </a:r>
          </a:p>
        </p:txBody>
      </p:sp>
      <p:sp>
        <p:nvSpPr>
          <p:cNvPr id="80" name="Rectangle: Rounded Corners 79">
            <a:extLst>
              <a:ext uri="{FF2B5EF4-FFF2-40B4-BE49-F238E27FC236}">
                <a16:creationId xmlns:a16="http://schemas.microsoft.com/office/drawing/2014/main" id="{1E33E078-E233-4594-AC80-B53C4BA0D451}"/>
              </a:ext>
            </a:extLst>
          </p:cNvPr>
          <p:cNvSpPr/>
          <p:nvPr/>
        </p:nvSpPr>
        <p:spPr>
          <a:xfrm>
            <a:off x="10391060" y="4718492"/>
            <a:ext cx="1392898" cy="64008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Bitstream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Remanence</a:t>
            </a: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4CD19FBB-D575-4DDE-8EDE-4986A65CA569}"/>
              </a:ext>
            </a:extLst>
          </p:cNvPr>
          <p:cNvSpPr/>
          <p:nvPr/>
        </p:nvSpPr>
        <p:spPr>
          <a:xfrm>
            <a:off x="10391060" y="5593623"/>
            <a:ext cx="1334604" cy="640080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Counterfeit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FPGAs</a:t>
            </a:r>
          </a:p>
        </p:txBody>
      </p:sp>
      <p:sp>
        <p:nvSpPr>
          <p:cNvPr id="82" name="Arrow: Right 81">
            <a:extLst>
              <a:ext uri="{FF2B5EF4-FFF2-40B4-BE49-F238E27FC236}">
                <a16:creationId xmlns:a16="http://schemas.microsoft.com/office/drawing/2014/main" id="{247239ED-F6EB-4805-89C2-FBDC186D65FB}"/>
              </a:ext>
            </a:extLst>
          </p:cNvPr>
          <p:cNvSpPr/>
          <p:nvPr/>
        </p:nvSpPr>
        <p:spPr>
          <a:xfrm>
            <a:off x="3616440" y="2330893"/>
            <a:ext cx="590975" cy="3905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33ACE4E1-BAAD-4B81-B352-35A90076295E}"/>
              </a:ext>
            </a:extLst>
          </p:cNvPr>
          <p:cNvCxnSpPr>
            <a:cxnSpLocks/>
          </p:cNvCxnSpPr>
          <p:nvPr/>
        </p:nvCxnSpPr>
        <p:spPr>
          <a:xfrm>
            <a:off x="2865707" y="2744111"/>
            <a:ext cx="812616" cy="1030248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48AF66F3-C3BF-460D-98D9-CCC98C26958A}"/>
              </a:ext>
            </a:extLst>
          </p:cNvPr>
          <p:cNvCxnSpPr>
            <a:cxnSpLocks/>
            <a:endCxn id="22" idx="0"/>
          </p:cNvCxnSpPr>
          <p:nvPr/>
        </p:nvCxnSpPr>
        <p:spPr>
          <a:xfrm flipH="1">
            <a:off x="1872442" y="2679011"/>
            <a:ext cx="779362" cy="108748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: Rounded Corners 84">
            <a:extLst>
              <a:ext uri="{FF2B5EF4-FFF2-40B4-BE49-F238E27FC236}">
                <a16:creationId xmlns:a16="http://schemas.microsoft.com/office/drawing/2014/main" id="{403212AB-EA29-415C-93C0-A4FEDB4E3D08}"/>
              </a:ext>
            </a:extLst>
          </p:cNvPr>
          <p:cNvSpPr/>
          <p:nvPr/>
        </p:nvSpPr>
        <p:spPr>
          <a:xfrm>
            <a:off x="2567010" y="2274153"/>
            <a:ext cx="1049430" cy="540376"/>
          </a:xfrm>
          <a:prstGeom prst="roundRect">
            <a:avLst/>
          </a:prstGeom>
          <a:solidFill>
            <a:srgbClr val="9D90A0">
              <a:lumMod val="40000"/>
              <a:lumOff val="60000"/>
            </a:srgbClr>
          </a:solidFill>
          <a:ln w="1270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 Narrow"/>
                <a:ea typeface="+mn-ea"/>
                <a:cs typeface="+mn-cs"/>
              </a:rPr>
              <a:t>In-House IP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C33470-E423-499D-9A96-86D45A8E6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7225B2-94F0-4991-B2C0-F5882FA0BC1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5745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2970</TotalTime>
  <Words>1242</Words>
  <Application>Microsoft Office PowerPoint</Application>
  <PresentationFormat>Widescreen</PresentationFormat>
  <Paragraphs>453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Arial Narrow</vt:lpstr>
      <vt:lpstr>Calibri</vt:lpstr>
      <vt:lpstr>Calibri Light</vt:lpstr>
      <vt:lpstr>NimbusRomNo9L-Regu</vt:lpstr>
      <vt:lpstr>Office Theme</vt:lpstr>
      <vt:lpstr>FPGA Bitstream Security: A Day in the Life</vt:lpstr>
      <vt:lpstr>Outline</vt:lpstr>
      <vt:lpstr>FPGA: Field Programmable Gate Array</vt:lpstr>
      <vt:lpstr>FPGA Usage is Growing…</vt:lpstr>
      <vt:lpstr>Historical FPGA Design Flow</vt:lpstr>
      <vt:lpstr>Current FPGA Design Flow</vt:lpstr>
      <vt:lpstr>Bitstream Stages</vt:lpstr>
      <vt:lpstr>Bitstream Stages Interaction</vt:lpstr>
      <vt:lpstr>Bitstream Stages + Threats</vt:lpstr>
      <vt:lpstr>Bitstream-Generation</vt:lpstr>
      <vt:lpstr>Bitstream-Generation: Flow</vt:lpstr>
      <vt:lpstr>Bitstream-Generation: Attacks</vt:lpstr>
      <vt:lpstr>Bitstream-Generation: Countermeasures</vt:lpstr>
      <vt:lpstr>Bitstream-at-Rest</vt:lpstr>
      <vt:lpstr>Bitstream-at-Rest: Attacks</vt:lpstr>
      <vt:lpstr>Bitstream-at-Rest: Countermeasures</vt:lpstr>
      <vt:lpstr>Bitstream-Loading</vt:lpstr>
      <vt:lpstr>Bitstream-Loading: FPGA Memory Types</vt:lpstr>
      <vt:lpstr>Bitstream-Loading: Attacks</vt:lpstr>
      <vt:lpstr>Bitstream-Loading: Countermeasures</vt:lpstr>
      <vt:lpstr>Bitstream-Running</vt:lpstr>
      <vt:lpstr>Bitstream-Running: Attacks</vt:lpstr>
      <vt:lpstr>Bitstream-Running: Countermeasures</vt:lpstr>
      <vt:lpstr>Bitstream-EOL</vt:lpstr>
      <vt:lpstr>Bitstream-EOL: Attacks</vt:lpstr>
      <vt:lpstr>Bitstream-EOL: Countermeasures</vt:lpstr>
      <vt:lpstr>Future FPGA Bitstream Security</vt:lpstr>
      <vt:lpstr>Future FPGA Bitstream Security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FPGA Bitstream Security: A Day in the Life</dc:title>
  <dc:creator>Adam Duncan</dc:creator>
  <cp:lastModifiedBy>Adam Duncan</cp:lastModifiedBy>
  <cp:revision>2</cp:revision>
  <dcterms:created xsi:type="dcterms:W3CDTF">2019-10-27T18:32:05Z</dcterms:created>
  <dcterms:modified xsi:type="dcterms:W3CDTF">2019-10-29T20:02:18Z</dcterms:modified>
</cp:coreProperties>
</file>

<file path=docProps/thumbnail.jpeg>
</file>